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73" r:id="rId1"/>
  </p:sldMasterIdLst>
  <p:notesMasterIdLst>
    <p:notesMasterId r:id="rId28"/>
  </p:notesMasterIdLst>
  <p:sldIdLst>
    <p:sldId id="256" r:id="rId2"/>
    <p:sldId id="258" r:id="rId3"/>
    <p:sldId id="271" r:id="rId4"/>
    <p:sldId id="272" r:id="rId5"/>
    <p:sldId id="293" r:id="rId6"/>
    <p:sldId id="291" r:id="rId7"/>
    <p:sldId id="279" r:id="rId8"/>
    <p:sldId id="281" r:id="rId9"/>
    <p:sldId id="273" r:id="rId10"/>
    <p:sldId id="282" r:id="rId11"/>
    <p:sldId id="284" r:id="rId12"/>
    <p:sldId id="274" r:id="rId13"/>
    <p:sldId id="264" r:id="rId14"/>
    <p:sldId id="275" r:id="rId15"/>
    <p:sldId id="276" r:id="rId16"/>
    <p:sldId id="277" r:id="rId17"/>
    <p:sldId id="278" r:id="rId18"/>
    <p:sldId id="288" r:id="rId19"/>
    <p:sldId id="294" r:id="rId20"/>
    <p:sldId id="285" r:id="rId21"/>
    <p:sldId id="286" r:id="rId22"/>
    <p:sldId id="267" r:id="rId23"/>
    <p:sldId id="292" r:id="rId24"/>
    <p:sldId id="290" r:id="rId25"/>
    <p:sldId id="268" r:id="rId26"/>
    <p:sldId id="26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160" autoAdjust="0"/>
    <p:restoredTop sz="94660"/>
  </p:normalViewPr>
  <p:slideViewPr>
    <p:cSldViewPr snapToGrid="0">
      <p:cViewPr varScale="1">
        <p:scale>
          <a:sx n="51" d="100"/>
          <a:sy n="51" d="100"/>
        </p:scale>
        <p:origin x="71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lak khan" userId="56ff4c273d719123" providerId="LiveId" clId="{B8C4A530-1175-49A8-8350-1DAA66C574AE}"/>
    <pc:docChg chg="modSld">
      <pc:chgData name="falak khan" userId="56ff4c273d719123" providerId="LiveId" clId="{B8C4A530-1175-49A8-8350-1DAA66C574AE}" dt="2021-06-26T16:37:08.742" v="1" actId="1076"/>
      <pc:docMkLst>
        <pc:docMk/>
      </pc:docMkLst>
      <pc:sldChg chg="modSp mod">
        <pc:chgData name="falak khan" userId="56ff4c273d719123" providerId="LiveId" clId="{B8C4A530-1175-49A8-8350-1DAA66C574AE}" dt="2021-06-26T16:37:08.742" v="1" actId="1076"/>
        <pc:sldMkLst>
          <pc:docMk/>
          <pc:sldMk cId="3265601685" sldId="290"/>
        </pc:sldMkLst>
        <pc:spChg chg="mod">
          <ac:chgData name="falak khan" userId="56ff4c273d719123" providerId="LiveId" clId="{B8C4A530-1175-49A8-8350-1DAA66C574AE}" dt="2021-06-26T16:37:08.742" v="1" actId="1076"/>
          <ac:spMkLst>
            <pc:docMk/>
            <pc:sldMk cId="3265601685" sldId="290"/>
            <ac:spMk id="2" creationId="{E5AA4C4A-58AF-47A7-AF87-C7798651F270}"/>
          </ac:spMkLst>
        </pc:spChg>
      </pc:sldChg>
      <pc:sldChg chg="modSp mod">
        <pc:chgData name="falak khan" userId="56ff4c273d719123" providerId="LiveId" clId="{B8C4A530-1175-49A8-8350-1DAA66C574AE}" dt="2021-06-26T13:24:13.226" v="0" actId="15"/>
        <pc:sldMkLst>
          <pc:docMk/>
          <pc:sldMk cId="3268342107" sldId="292"/>
        </pc:sldMkLst>
        <pc:spChg chg="mod">
          <ac:chgData name="falak khan" userId="56ff4c273d719123" providerId="LiveId" clId="{B8C4A530-1175-49A8-8350-1DAA66C574AE}" dt="2021-06-26T13:24:13.226" v="0" actId="15"/>
          <ac:spMkLst>
            <pc:docMk/>
            <pc:sldMk cId="3268342107" sldId="292"/>
            <ac:spMk id="2" creationId="{9C8B3678-DAC6-47C8-8656-E3C34E64AE95}"/>
          </ac:spMkLst>
        </pc:spChg>
      </pc:sldChg>
    </pc:docChg>
  </pc:docChgLst>
</pc:chgInfo>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A31450-A23B-4104-97C1-E293D6DFD205}" type="datetimeFigureOut">
              <a:rPr lang="en-US" smtClean="0"/>
              <a:t>6/26/2021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7ECDB5-6BCB-4180-BC47-8476250D8436}" type="slidenum">
              <a:rPr lang="en-US" smtClean="0"/>
              <a:t>‹#›</a:t>
            </a:fld>
            <a:endParaRPr lang="en-US"/>
          </a:p>
        </p:txBody>
      </p:sp>
    </p:spTree>
    <p:extLst>
      <p:ext uri="{BB962C8B-B14F-4D97-AF65-F5344CB8AC3E}">
        <p14:creationId xmlns:p14="http://schemas.microsoft.com/office/powerpoint/2010/main" val="521471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56622FB1-87ED-4825-A1D4-97ACF955E04B}" type="datetimeFigureOut">
              <a:rPr lang="en-IN" smtClean="0"/>
              <a:t>26-06-2021</a:t>
            </a:fld>
            <a:endParaRPr lang="en-IN"/>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IN"/>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AC995487-AA03-49C3-B787-F02FED00FF82}" type="slidenum">
              <a:rPr lang="en-IN" smtClean="0"/>
              <a:t>‹#›</a:t>
            </a:fld>
            <a:endParaRPr lang="en-IN"/>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436823004"/>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622FB1-87ED-4825-A1D4-97ACF955E04B}" type="datetimeFigureOut">
              <a:rPr lang="en-IN" smtClean="0"/>
              <a:t>26-06-2021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1465592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56622FB1-87ED-4825-A1D4-97ACF955E04B}" type="datetimeFigureOut">
              <a:rPr lang="en-IN" smtClean="0"/>
              <a:t>26-06-2021</a:t>
            </a:fld>
            <a:endParaRPr lang="en-IN"/>
          </a:p>
        </p:txBody>
      </p:sp>
      <p:sp>
        <p:nvSpPr>
          <p:cNvPr id="5" name="Footer Placeholder 4"/>
          <p:cNvSpPr>
            <a:spLocks noGrp="1"/>
          </p:cNvSpPr>
          <p:nvPr>
            <p:ph type="ftr" sz="quarter" idx="11"/>
          </p:nvPr>
        </p:nvSpPr>
        <p:spPr>
          <a:xfrm>
            <a:off x="2933699" y="6296615"/>
            <a:ext cx="5959577" cy="365125"/>
          </a:xfrm>
        </p:spPr>
        <p:txBody>
          <a:bodyPr/>
          <a:lstStyle/>
          <a:p>
            <a:endParaRPr lang="en-IN"/>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AC995487-AA03-49C3-B787-F02FED00FF82}" type="slidenum">
              <a:rPr lang="en-IN" smtClean="0"/>
              <a:t>‹#›</a:t>
            </a:fld>
            <a:endParaRPr lang="en-IN"/>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363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622FB1-87ED-4825-A1D4-97ACF955E04B}" type="datetimeFigureOut">
              <a:rPr lang="en-IN" smtClean="0"/>
              <a:t>26-06-2021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4151469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56622FB1-87ED-4825-A1D4-97ACF955E04B}" type="datetimeFigureOut">
              <a:rPr lang="en-IN" smtClean="0"/>
              <a:t>26-06-2021</a:t>
            </a:fld>
            <a:endParaRPr lang="en-IN"/>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IN"/>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AC995487-AA03-49C3-B787-F02FED00FF82}" type="slidenum">
              <a:rPr lang="en-IN" smtClean="0"/>
              <a:t>‹#›</a:t>
            </a:fld>
            <a:endParaRPr lang="en-IN"/>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029607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622FB1-87ED-4825-A1D4-97ACF955E04B}" type="datetimeFigureOut">
              <a:rPr lang="en-IN" smtClean="0"/>
              <a:t>26-06-2021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3565010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6622FB1-87ED-4825-A1D4-97ACF955E04B}" type="datetimeFigureOut">
              <a:rPr lang="en-IN" smtClean="0"/>
              <a:t>26-06-2021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1632456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6622FB1-87ED-4825-A1D4-97ACF955E04B}" type="datetimeFigureOut">
              <a:rPr lang="en-IN" smtClean="0"/>
              <a:t>26-06-2021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3804393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56622FB1-87ED-4825-A1D4-97ACF955E04B}" type="datetimeFigureOut">
              <a:rPr lang="en-IN" smtClean="0"/>
              <a:t>26-06-2021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C995487-AA03-49C3-B787-F02FED00FF82}" type="slidenum">
              <a:rPr lang="en-IN" smtClean="0"/>
              <a:t>‹#›</a:t>
            </a:fld>
            <a:endParaRPr lang="en-IN"/>
          </a:p>
        </p:txBody>
      </p:sp>
    </p:spTree>
    <p:extLst>
      <p:ext uri="{BB962C8B-B14F-4D97-AF65-F5344CB8AC3E}">
        <p14:creationId xmlns:p14="http://schemas.microsoft.com/office/powerpoint/2010/main" val="3110062786"/>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56622FB1-87ED-4825-A1D4-97ACF955E04B}" type="datetimeFigureOut">
              <a:rPr lang="en-IN" smtClean="0"/>
              <a:t>26-06-2021</a:t>
            </a:fld>
            <a:endParaRPr lang="en-IN"/>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IN"/>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AC995487-AA03-49C3-B787-F02FED00FF82}" type="slidenum">
              <a:rPr lang="en-IN" smtClean="0"/>
              <a:t>‹#›</a:t>
            </a:fld>
            <a:endParaRPr lang="en-IN"/>
          </a:p>
        </p:txBody>
      </p:sp>
    </p:spTree>
    <p:extLst>
      <p:ext uri="{BB962C8B-B14F-4D97-AF65-F5344CB8AC3E}">
        <p14:creationId xmlns:p14="http://schemas.microsoft.com/office/powerpoint/2010/main" val="146366589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56622FB1-87ED-4825-A1D4-97ACF955E04B}" type="datetimeFigureOut">
              <a:rPr lang="en-IN" smtClean="0"/>
              <a:t>26-06-2021</a:t>
            </a:fld>
            <a:endParaRPr lang="en-IN"/>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IN"/>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AC995487-AA03-49C3-B787-F02FED00FF82}" type="slidenum">
              <a:rPr lang="en-IN" smtClean="0"/>
              <a:t>‹#›</a:t>
            </a:fld>
            <a:endParaRPr lang="en-IN"/>
          </a:p>
        </p:txBody>
      </p:sp>
    </p:spTree>
    <p:extLst>
      <p:ext uri="{BB962C8B-B14F-4D97-AF65-F5344CB8AC3E}">
        <p14:creationId xmlns:p14="http://schemas.microsoft.com/office/powerpoint/2010/main" val="3610883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56622FB1-87ED-4825-A1D4-97ACF955E04B}" type="datetimeFigureOut">
              <a:rPr lang="en-IN" smtClean="0"/>
              <a:t>26-06-2021</a:t>
            </a:fld>
            <a:endParaRPr lang="en-IN"/>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IN"/>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AC995487-AA03-49C3-B787-F02FED00FF82}" type="slidenum">
              <a:rPr lang="en-IN" smtClean="0"/>
              <a:t>‹#›</a:t>
            </a:fld>
            <a:endParaRPr lang="en-IN"/>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464714"/>
      </p:ext>
    </p:extLst>
  </p:cSld>
  <p:clrMap bg1="lt1" tx1="dk1" bg2="lt2" tx2="dk2" accent1="accent1" accent2="accent2" accent3="accent3" accent4="accent4" accent5="accent5" accent6="accent6" hlink="hlink" folHlink="folHlink"/>
  <p:sldLayoutIdLst>
    <p:sldLayoutId id="2147484274" r:id="rId1"/>
    <p:sldLayoutId id="2147484275" r:id="rId2"/>
    <p:sldLayoutId id="2147484276" r:id="rId3"/>
    <p:sldLayoutId id="2147484277" r:id="rId4"/>
    <p:sldLayoutId id="2147484278" r:id="rId5"/>
    <p:sldLayoutId id="2147484279" r:id="rId6"/>
    <p:sldLayoutId id="2147484280" r:id="rId7"/>
    <p:sldLayoutId id="2147484281" r:id="rId8"/>
    <p:sldLayoutId id="2147484282" r:id="rId9"/>
    <p:sldLayoutId id="2147484283" r:id="rId10"/>
    <p:sldLayoutId id="2147484284"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greenmax-machine.com/beverage-industry.html" TargetMode="External"/><Relationship Id="rId2" Type="http://schemas.openxmlformats.org/officeDocument/2006/relationships/hyperlink" Target="https://www.greenmax-machine.com/" TargetMode="Externa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www.greenmax-machine.com/greenmax-fctory.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p:cNvSpPr>
            <a:spLocks noGrp="1"/>
          </p:cNvSpPr>
          <p:nvPr>
            <p:ph type="subTitle" idx="1"/>
          </p:nvPr>
        </p:nvSpPr>
        <p:spPr>
          <a:xfrm>
            <a:off x="7736716" y="4792309"/>
            <a:ext cx="3674234" cy="1200329"/>
          </a:xfrm>
        </p:spPr>
        <p:txBody>
          <a:bodyPr>
            <a:normAutofit fontScale="55000" lnSpcReduction="20000"/>
          </a:bodyPr>
          <a:lstStyle/>
          <a:p>
            <a:pPr algn="l"/>
            <a:r>
              <a:rPr lang="en-US" sz="3200" b="1" dirty="0">
                <a:solidFill>
                  <a:schemeClr val="bg1">
                    <a:lumMod val="85000"/>
                  </a:schemeClr>
                </a:solidFill>
              </a:rPr>
              <a:t>PROJECT TEAM:</a:t>
            </a:r>
          </a:p>
          <a:p>
            <a:pPr algn="l"/>
            <a:r>
              <a:rPr lang="en-US" sz="2900" dirty="0">
                <a:solidFill>
                  <a:schemeClr val="bg1">
                    <a:lumMod val="85000"/>
                  </a:schemeClr>
                </a:solidFill>
              </a:rPr>
              <a:t>ASHWINI T.      FALAQ K.      PRADNYA P.</a:t>
            </a:r>
            <a:endParaRPr lang="en-IN" sz="2900" dirty="0">
              <a:solidFill>
                <a:schemeClr val="bg1">
                  <a:lumMod val="85000"/>
                </a:schemeClr>
              </a:solidFill>
            </a:endParaRPr>
          </a:p>
          <a:p>
            <a:pPr algn="l"/>
            <a:r>
              <a:rPr lang="en-US" sz="2900" dirty="0">
                <a:solidFill>
                  <a:schemeClr val="bg1">
                    <a:lumMod val="85000"/>
                  </a:schemeClr>
                </a:solidFill>
              </a:rPr>
              <a:t>TRUPTI H.        TRUPTI M.</a:t>
            </a:r>
          </a:p>
          <a:p>
            <a:pPr algn="l"/>
            <a:endParaRPr lang="en-IN" dirty="0"/>
          </a:p>
        </p:txBody>
      </p:sp>
      <p:pic>
        <p:nvPicPr>
          <p:cNvPr id="4" name="Picture 3">
            <a:extLst>
              <a:ext uri="{FF2B5EF4-FFF2-40B4-BE49-F238E27FC236}">
                <a16:creationId xmlns:a16="http://schemas.microsoft.com/office/drawing/2014/main" id="{1A4E161C-4F87-4F81-838E-B5B6731C8C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887" y="323526"/>
            <a:ext cx="6903857" cy="1163003"/>
          </a:xfrm>
          <a:prstGeom prst="rect">
            <a:avLst/>
          </a:prstGeom>
        </p:spPr>
      </p:pic>
      <p:sp>
        <p:nvSpPr>
          <p:cNvPr id="6" name="Rectangle 5"/>
          <p:cNvSpPr/>
          <p:nvPr/>
        </p:nvSpPr>
        <p:spPr>
          <a:xfrm>
            <a:off x="7736716" y="3721024"/>
            <a:ext cx="3726621" cy="707886"/>
          </a:xfrm>
          <a:prstGeom prst="rect">
            <a:avLst/>
          </a:prstGeom>
        </p:spPr>
        <p:txBody>
          <a:bodyPr wrap="square">
            <a:spAutoFit/>
          </a:bodyPr>
          <a:lstStyle/>
          <a:p>
            <a:r>
              <a:rPr lang="en-US" sz="2000" dirty="0">
                <a:solidFill>
                  <a:schemeClr val="bg1">
                    <a:lumMod val="85000"/>
                  </a:schemeClr>
                </a:solidFill>
              </a:rPr>
              <a:t>UNDER THE GUIDANCE OF :</a:t>
            </a:r>
            <a:br>
              <a:rPr lang="en-US" sz="2000" dirty="0">
                <a:solidFill>
                  <a:schemeClr val="bg1">
                    <a:lumMod val="85000"/>
                  </a:schemeClr>
                </a:solidFill>
              </a:rPr>
            </a:br>
            <a:r>
              <a:rPr lang="en-US" sz="2000" dirty="0">
                <a:solidFill>
                  <a:schemeClr val="bg1">
                    <a:lumMod val="85000"/>
                  </a:schemeClr>
                </a:solidFill>
              </a:rPr>
              <a:t>PROF. CHITRASHREE.K</a:t>
            </a:r>
            <a:endParaRPr lang="en-IN" sz="2000" dirty="0">
              <a:solidFill>
                <a:schemeClr val="bg1">
                  <a:lumMod val="85000"/>
                </a:schemeClr>
              </a:solidFill>
            </a:endParaRPr>
          </a:p>
        </p:txBody>
      </p:sp>
      <p:sp>
        <p:nvSpPr>
          <p:cNvPr id="8" name="Title 1">
            <a:extLst>
              <a:ext uri="{FF2B5EF4-FFF2-40B4-BE49-F238E27FC236}">
                <a16:creationId xmlns:a16="http://schemas.microsoft.com/office/drawing/2014/main" id="{ED76CE3D-5DDF-453E-A03E-8F98A051C3A6}"/>
              </a:ext>
            </a:extLst>
          </p:cNvPr>
          <p:cNvSpPr txBox="1">
            <a:spLocks/>
          </p:cNvSpPr>
          <p:nvPr/>
        </p:nvSpPr>
        <p:spPr>
          <a:xfrm>
            <a:off x="-123825" y="1680383"/>
            <a:ext cx="7393474" cy="1163003"/>
          </a:xfrm>
          <a:prstGeom prst="rect">
            <a:avLst/>
          </a:prstGeom>
        </p:spPr>
        <p:txBody>
          <a:bodyPr vert="horz" lIns="91440" tIns="45720" rIns="91440" bIns="45720" rtlCol="0" anchor="b">
            <a:normAutofit fontScale="92500"/>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000" b="1" dirty="0">
                <a:solidFill>
                  <a:schemeClr val="tx2">
                    <a:lumMod val="75000"/>
                    <a:lumOff val="25000"/>
                  </a:schemeClr>
                </a:solidFill>
              </a:rPr>
              <a:t>POLYRECYCLER</a:t>
            </a:r>
            <a:r>
              <a:rPr lang="en-US" sz="5000" b="1" dirty="0">
                <a:solidFill>
                  <a:schemeClr val="accent1">
                    <a:lumMod val="75000"/>
                  </a:schemeClr>
                </a:solidFill>
              </a:rPr>
              <a:t> BIN</a:t>
            </a:r>
            <a:endParaRPr lang="en-IN" sz="5000" b="1" dirty="0">
              <a:solidFill>
                <a:schemeClr val="accent1">
                  <a:lumMod val="75000"/>
                </a:schemeClr>
              </a:solidFill>
            </a:endParaRPr>
          </a:p>
        </p:txBody>
      </p:sp>
      <p:sp>
        <p:nvSpPr>
          <p:cNvPr id="10" name="Subtitle 2">
            <a:extLst>
              <a:ext uri="{FF2B5EF4-FFF2-40B4-BE49-F238E27FC236}">
                <a16:creationId xmlns:a16="http://schemas.microsoft.com/office/drawing/2014/main" id="{93951C2A-BED6-4DAD-849E-2C3986FE38B1}"/>
              </a:ext>
            </a:extLst>
          </p:cNvPr>
          <p:cNvSpPr txBox="1">
            <a:spLocks/>
          </p:cNvSpPr>
          <p:nvPr/>
        </p:nvSpPr>
        <p:spPr>
          <a:xfrm>
            <a:off x="3609975" y="2767996"/>
            <a:ext cx="3659675" cy="511946"/>
          </a:xfrm>
          <a:prstGeom prst="rect">
            <a:avLst/>
          </a:prstGeom>
        </p:spPr>
        <p:txBody>
          <a:bodyPr vert="horz" lIns="91440" tIns="45720" rIns="91440" bIns="45720" rtlCol="0" anchor="t">
            <a:normAutofit fontScale="92500" lnSpcReduction="10000"/>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n-US" sz="3200" b="1" dirty="0">
                <a:solidFill>
                  <a:schemeClr val="tx2">
                    <a:lumMod val="75000"/>
                    <a:lumOff val="25000"/>
                  </a:schemeClr>
                </a:solidFill>
              </a:rPr>
              <a:t>RECYCLE AND EARN</a:t>
            </a:r>
            <a:endParaRPr lang="en-IN" sz="3200" b="1" dirty="0">
              <a:solidFill>
                <a:schemeClr val="tx2">
                  <a:lumMod val="75000"/>
                  <a:lumOff val="25000"/>
                </a:schemeClr>
              </a:solidFill>
            </a:endParaRPr>
          </a:p>
        </p:txBody>
      </p:sp>
      <p:sp>
        <p:nvSpPr>
          <p:cNvPr id="3" name="TextBox 2">
            <a:extLst>
              <a:ext uri="{FF2B5EF4-FFF2-40B4-BE49-F238E27FC236}">
                <a16:creationId xmlns:a16="http://schemas.microsoft.com/office/drawing/2014/main" id="{2B1B0556-5B69-407D-BA5F-677555EE9812}"/>
              </a:ext>
            </a:extLst>
          </p:cNvPr>
          <p:cNvSpPr txBox="1"/>
          <p:nvPr/>
        </p:nvSpPr>
        <p:spPr>
          <a:xfrm>
            <a:off x="191887" y="4428910"/>
            <a:ext cx="5732663" cy="1200329"/>
          </a:xfrm>
          <a:prstGeom prst="rect">
            <a:avLst/>
          </a:prstGeom>
          <a:noFill/>
        </p:spPr>
        <p:txBody>
          <a:bodyPr wrap="square" rtlCol="0">
            <a:spAutoFit/>
          </a:bodyPr>
          <a:lstStyle/>
          <a:p>
            <a:r>
              <a:rPr lang="en-US" sz="2400" b="1" dirty="0">
                <a:solidFill>
                  <a:schemeClr val="tx2">
                    <a:lumMod val="90000"/>
                    <a:lumOff val="10000"/>
                  </a:schemeClr>
                </a:solidFill>
              </a:rPr>
              <a:t> “FINAL PHASE PRESENTATION”</a:t>
            </a:r>
            <a:br>
              <a:rPr lang="en-US" sz="2400" b="1" dirty="0">
                <a:solidFill>
                  <a:schemeClr val="tx2">
                    <a:lumMod val="90000"/>
                    <a:lumOff val="10000"/>
                  </a:schemeClr>
                </a:solidFill>
              </a:rPr>
            </a:br>
            <a:r>
              <a:rPr lang="en-US" sz="2400" b="1" dirty="0">
                <a:solidFill>
                  <a:schemeClr val="tx2">
                    <a:lumMod val="90000"/>
                    <a:lumOff val="10000"/>
                  </a:schemeClr>
                </a:solidFill>
              </a:rPr>
              <a:t>BACHELOR OF ENGINEERING IN COMPUTER SCIENCE AND ENGINEERING</a:t>
            </a:r>
            <a:endParaRPr lang="en-IN" sz="2400" b="1" dirty="0">
              <a:solidFill>
                <a:schemeClr val="tx2">
                  <a:lumMod val="90000"/>
                  <a:lumOff val="10000"/>
                </a:schemeClr>
              </a:solidFill>
            </a:endParaRPr>
          </a:p>
        </p:txBody>
      </p:sp>
    </p:spTree>
    <p:extLst>
      <p:ext uri="{BB962C8B-B14F-4D97-AF65-F5344CB8AC3E}">
        <p14:creationId xmlns:p14="http://schemas.microsoft.com/office/powerpoint/2010/main" val="1317273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2C2E6A-AB1F-441A-AD5B-C2E273D89A14}"/>
              </a:ext>
            </a:extLst>
          </p:cNvPr>
          <p:cNvSpPr txBox="1"/>
          <p:nvPr/>
        </p:nvSpPr>
        <p:spPr>
          <a:xfrm>
            <a:off x="494468" y="1128216"/>
            <a:ext cx="7077907" cy="3170099"/>
          </a:xfrm>
          <a:prstGeom prst="rect">
            <a:avLst/>
          </a:prstGeom>
          <a:noFill/>
        </p:spPr>
        <p:txBody>
          <a:bodyPr wrap="square">
            <a:spAutoFit/>
          </a:bodyPr>
          <a:lstStyle/>
          <a:p>
            <a:r>
              <a:rPr lang="en-US" sz="2000" b="0" i="0" dirty="0">
                <a:solidFill>
                  <a:schemeClr val="tx2">
                    <a:lumMod val="75000"/>
                    <a:lumOff val="25000"/>
                  </a:schemeClr>
                </a:solidFill>
                <a:effectLst/>
                <a:latin typeface="Palatino Linotype" panose="02040502050505030304" pitchFamily="18" charset="0"/>
              </a:rPr>
              <a:t>Germany started the action of </a:t>
            </a:r>
            <a:r>
              <a:rPr lang="en-US" sz="2000" b="0" i="0" u="none" strike="noStrike" dirty="0">
                <a:solidFill>
                  <a:schemeClr val="tx2">
                    <a:lumMod val="75000"/>
                    <a:lumOff val="25000"/>
                  </a:schemeClr>
                </a:solidFill>
                <a:effectLst/>
                <a:latin typeface="Palatino Linotype" panose="02040502050505030304" pitchFamily="18" charset="0"/>
                <a:hlinkClick r:id="rId2">
                  <a:extLst>
                    <a:ext uri="{A12FA001-AC4F-418D-AE19-62706E023703}">
                      <ahyp:hlinkClr xmlns:ahyp="http://schemas.microsoft.com/office/drawing/2018/hyperlinkcolor" val="tx"/>
                    </a:ext>
                  </a:extLst>
                </a:hlinkClick>
              </a:rPr>
              <a:t>plastic bottle recycling</a:t>
            </a:r>
            <a:r>
              <a:rPr lang="en-US" sz="2000" b="0" i="0" dirty="0">
                <a:solidFill>
                  <a:schemeClr val="tx2">
                    <a:lumMod val="75000"/>
                    <a:lumOff val="25000"/>
                  </a:schemeClr>
                </a:solidFill>
                <a:effectLst/>
                <a:latin typeface="Palatino Linotype" panose="02040502050505030304" pitchFamily="18" charset="0"/>
              </a:rPr>
              <a:t> and </a:t>
            </a:r>
            <a:r>
              <a:rPr lang="en-US" sz="2000" b="0" i="0" strike="noStrike" dirty="0">
                <a:solidFill>
                  <a:schemeClr val="tx2">
                    <a:lumMod val="75000"/>
                    <a:lumOff val="25000"/>
                  </a:schemeClr>
                </a:solidFill>
                <a:effectLst/>
                <a:latin typeface="Palatino Linotype" panose="02040502050505030304" pitchFamily="18" charset="0"/>
                <a:hlinkClick r:id="rId3">
                  <a:extLst>
                    <a:ext uri="{A12FA001-AC4F-418D-AE19-62706E023703}">
                      <ahyp:hlinkClr xmlns:ahyp="http://schemas.microsoft.com/office/drawing/2018/hyperlinkcolor" val="tx"/>
                    </a:ext>
                  </a:extLst>
                </a:hlinkClick>
              </a:rPr>
              <a:t>Beverage</a:t>
            </a:r>
            <a:r>
              <a:rPr lang="en-US" sz="2000" b="0" i="0" dirty="0">
                <a:solidFill>
                  <a:schemeClr val="tx2">
                    <a:lumMod val="75000"/>
                    <a:lumOff val="25000"/>
                  </a:schemeClr>
                </a:solidFill>
                <a:effectLst/>
                <a:latin typeface="Palatino Linotype" panose="02040502050505030304" pitchFamily="18" charset="0"/>
              </a:rPr>
              <a:t> can recycling in the year of 2003, becoming the first country to do that in Europe. </a:t>
            </a:r>
            <a:br>
              <a:rPr lang="en-US" sz="2000" dirty="0">
                <a:solidFill>
                  <a:schemeClr val="tx2">
                    <a:lumMod val="75000"/>
                    <a:lumOff val="25000"/>
                  </a:schemeClr>
                </a:solidFill>
                <a:latin typeface="Palatino Linotype" panose="02040502050505030304" pitchFamily="18" charset="0"/>
              </a:rPr>
            </a:br>
            <a:r>
              <a:rPr lang="en-US" sz="2000" b="0" i="0" dirty="0">
                <a:solidFill>
                  <a:schemeClr val="tx2">
                    <a:lumMod val="75000"/>
                    <a:lumOff val="25000"/>
                  </a:schemeClr>
                </a:solidFill>
                <a:effectLst/>
                <a:latin typeface="Palatino Linotype" panose="02040502050505030304" pitchFamily="18" charset="0"/>
              </a:rPr>
              <a:t>This deposit system aims to do the work of plastic bottle recycling in a more efficient way, by which every citizen forms the awareness and habit of recycling and environmental protection. There are special recycling machines for plastic bottles in many supermarkets, customers can get their deposit back after they put the empty bottles into the </a:t>
            </a:r>
            <a:r>
              <a:rPr lang="en-US" sz="2000" b="0" i="0" u="none" strike="noStrike" dirty="0">
                <a:solidFill>
                  <a:schemeClr val="tx2">
                    <a:lumMod val="75000"/>
                    <a:lumOff val="25000"/>
                  </a:schemeClr>
                </a:solidFill>
                <a:effectLst/>
                <a:latin typeface="Palatino Linotype" panose="02040502050505030304" pitchFamily="18" charset="0"/>
                <a:hlinkClick r:id="rId4">
                  <a:extLst>
                    <a:ext uri="{A12FA001-AC4F-418D-AE19-62706E023703}">
                      <ahyp:hlinkClr xmlns:ahyp="http://schemas.microsoft.com/office/drawing/2018/hyperlinkcolor" val="tx"/>
                    </a:ext>
                  </a:extLst>
                </a:hlinkClick>
              </a:rPr>
              <a:t>recycling machines</a:t>
            </a:r>
            <a:r>
              <a:rPr lang="en-US" sz="2000" b="0" i="0" dirty="0">
                <a:solidFill>
                  <a:schemeClr val="tx2">
                    <a:lumMod val="75000"/>
                    <a:lumOff val="25000"/>
                  </a:schemeClr>
                </a:solidFill>
                <a:effectLst/>
                <a:latin typeface="Palatino Linotype" panose="02040502050505030304" pitchFamily="18" charset="0"/>
              </a:rPr>
              <a:t>.</a:t>
            </a:r>
            <a:endParaRPr lang="en-IN" sz="2000" dirty="0">
              <a:solidFill>
                <a:schemeClr val="tx2">
                  <a:lumMod val="75000"/>
                  <a:lumOff val="25000"/>
                </a:schemeClr>
              </a:solidFill>
              <a:latin typeface="Palatino Linotype" panose="02040502050505030304" pitchFamily="18" charset="0"/>
            </a:endParaRPr>
          </a:p>
        </p:txBody>
      </p:sp>
      <p:pic>
        <p:nvPicPr>
          <p:cNvPr id="4" name="Picture 3">
            <a:extLst>
              <a:ext uri="{FF2B5EF4-FFF2-40B4-BE49-F238E27FC236}">
                <a16:creationId xmlns:a16="http://schemas.microsoft.com/office/drawing/2014/main" id="{6607D326-D101-4A5C-9517-FA42BCF3C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3957" y="1128216"/>
            <a:ext cx="3983575" cy="3406448"/>
          </a:xfrm>
          <a:prstGeom prst="rect">
            <a:avLst/>
          </a:prstGeom>
        </p:spPr>
      </p:pic>
      <p:pic>
        <p:nvPicPr>
          <p:cNvPr id="5" name="Picture 4">
            <a:extLst>
              <a:ext uri="{FF2B5EF4-FFF2-40B4-BE49-F238E27FC236}">
                <a16:creationId xmlns:a16="http://schemas.microsoft.com/office/drawing/2014/main" id="{1AE1CCDA-40E3-4147-B72A-0F5D14D21A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5952" y="4778143"/>
            <a:ext cx="10740095" cy="1903281"/>
          </a:xfrm>
          <a:prstGeom prst="rect">
            <a:avLst/>
          </a:prstGeom>
        </p:spPr>
      </p:pic>
      <p:sp>
        <p:nvSpPr>
          <p:cNvPr id="2" name="TextBox 1">
            <a:extLst>
              <a:ext uri="{FF2B5EF4-FFF2-40B4-BE49-F238E27FC236}">
                <a16:creationId xmlns:a16="http://schemas.microsoft.com/office/drawing/2014/main" id="{0488E743-5F14-4D59-99AA-8B4B58BDAA98}"/>
              </a:ext>
            </a:extLst>
          </p:cNvPr>
          <p:cNvSpPr txBox="1"/>
          <p:nvPr/>
        </p:nvSpPr>
        <p:spPr>
          <a:xfrm>
            <a:off x="494468" y="314324"/>
            <a:ext cx="6782633" cy="707886"/>
          </a:xfrm>
          <a:prstGeom prst="rect">
            <a:avLst/>
          </a:prstGeom>
          <a:noFill/>
        </p:spPr>
        <p:txBody>
          <a:bodyPr wrap="square" rtlCol="0">
            <a:spAutoFit/>
          </a:bodyPr>
          <a:lstStyle/>
          <a:p>
            <a:r>
              <a:rPr lang="en-US" sz="4000" u="sng" dirty="0">
                <a:solidFill>
                  <a:schemeClr val="accent2">
                    <a:lumMod val="75000"/>
                  </a:schemeClr>
                </a:solidFill>
                <a:latin typeface="Palatino Linotype" panose="02040502050505030304" pitchFamily="18" charset="0"/>
              </a:rPr>
              <a:t>EXISTING SYSTEM:</a:t>
            </a:r>
          </a:p>
        </p:txBody>
      </p:sp>
    </p:spTree>
    <p:extLst>
      <p:ext uri="{BB962C8B-B14F-4D97-AF65-F5344CB8AC3E}">
        <p14:creationId xmlns:p14="http://schemas.microsoft.com/office/powerpoint/2010/main" val="386652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21A3A2-E60E-4139-A6FE-E983FD1469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350" y="1873537"/>
            <a:ext cx="5343524" cy="3110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2082CFBE-608E-44EE-A52C-37C57F925E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4126" y="1873537"/>
            <a:ext cx="5343524" cy="3110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84691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89346-681C-4C29-B5BA-80DCA5E35077}"/>
              </a:ext>
            </a:extLst>
          </p:cNvPr>
          <p:cNvPicPr>
            <a:picLocks noChangeAspect="1"/>
          </p:cNvPicPr>
          <p:nvPr/>
        </p:nvPicPr>
        <p:blipFill>
          <a:blip r:embed="rId2"/>
          <a:stretch>
            <a:fillRect/>
          </a:stretch>
        </p:blipFill>
        <p:spPr>
          <a:xfrm>
            <a:off x="1860056" y="1599233"/>
            <a:ext cx="2692894" cy="49394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extBox 1">
            <a:extLst>
              <a:ext uri="{FF2B5EF4-FFF2-40B4-BE49-F238E27FC236}">
                <a16:creationId xmlns:a16="http://schemas.microsoft.com/office/drawing/2014/main" id="{92516362-EF1F-46F6-9D6C-0429B1A95A49}"/>
              </a:ext>
            </a:extLst>
          </p:cNvPr>
          <p:cNvSpPr txBox="1"/>
          <p:nvPr/>
        </p:nvSpPr>
        <p:spPr>
          <a:xfrm>
            <a:off x="571500" y="314325"/>
            <a:ext cx="5886450" cy="707886"/>
          </a:xfrm>
          <a:prstGeom prst="rect">
            <a:avLst/>
          </a:prstGeom>
          <a:noFill/>
        </p:spPr>
        <p:txBody>
          <a:bodyPr wrap="square" rtlCol="0">
            <a:spAutoFit/>
          </a:bodyPr>
          <a:lstStyle/>
          <a:p>
            <a:r>
              <a:rPr lang="en-US" sz="4000" u="sng" dirty="0">
                <a:solidFill>
                  <a:schemeClr val="accent2">
                    <a:lumMod val="75000"/>
                  </a:schemeClr>
                </a:solidFill>
                <a:latin typeface="Palatino Linotype" panose="02040502050505030304" pitchFamily="18" charset="0"/>
              </a:rPr>
              <a:t>OUR SYSTEM/MODEL:</a:t>
            </a:r>
          </a:p>
        </p:txBody>
      </p:sp>
      <p:sp>
        <p:nvSpPr>
          <p:cNvPr id="3" name="TextBox 2">
            <a:extLst>
              <a:ext uri="{FF2B5EF4-FFF2-40B4-BE49-F238E27FC236}">
                <a16:creationId xmlns:a16="http://schemas.microsoft.com/office/drawing/2014/main" id="{81E41FC0-EDF9-4E04-9BB7-5E8F4CD8746B}"/>
              </a:ext>
            </a:extLst>
          </p:cNvPr>
          <p:cNvSpPr txBox="1"/>
          <p:nvPr/>
        </p:nvSpPr>
        <p:spPr>
          <a:xfrm>
            <a:off x="1736231" y="1022211"/>
            <a:ext cx="3140569" cy="523220"/>
          </a:xfrm>
          <a:prstGeom prst="rect">
            <a:avLst/>
          </a:prstGeom>
          <a:noFill/>
        </p:spPr>
        <p:txBody>
          <a:bodyPr wrap="square" rtlCol="0">
            <a:spAutoFit/>
          </a:bodyPr>
          <a:lstStyle/>
          <a:p>
            <a:r>
              <a:rPr lang="en-US" sz="2400" b="1" dirty="0">
                <a:solidFill>
                  <a:schemeClr val="tx2">
                    <a:lumMod val="75000"/>
                    <a:lumOff val="25000"/>
                  </a:schemeClr>
                </a:solidFill>
                <a:latin typeface="Palatino Linotype" panose="02040502050505030304" pitchFamily="18" charset="0"/>
              </a:rPr>
              <a:t>  </a:t>
            </a:r>
            <a:r>
              <a:rPr lang="en-US" sz="2800" b="1" u="sng" dirty="0">
                <a:solidFill>
                  <a:schemeClr val="tx2">
                    <a:lumMod val="75000"/>
                    <a:lumOff val="25000"/>
                  </a:schemeClr>
                </a:solidFill>
                <a:latin typeface="Palatino Linotype" panose="02040502050505030304" pitchFamily="18" charset="0"/>
              </a:rPr>
              <a:t>ALGORITHM</a:t>
            </a:r>
            <a:r>
              <a:rPr lang="en-US" sz="2800" b="1" dirty="0">
                <a:solidFill>
                  <a:schemeClr val="tx2">
                    <a:lumMod val="75000"/>
                    <a:lumOff val="25000"/>
                  </a:schemeClr>
                </a:solidFill>
                <a:latin typeface="Palatino Linotype" panose="02040502050505030304" pitchFamily="18" charset="0"/>
              </a:rPr>
              <a:t>:</a:t>
            </a:r>
          </a:p>
        </p:txBody>
      </p:sp>
      <p:sp>
        <p:nvSpPr>
          <p:cNvPr id="5" name="TextBox 4">
            <a:extLst>
              <a:ext uri="{FF2B5EF4-FFF2-40B4-BE49-F238E27FC236}">
                <a16:creationId xmlns:a16="http://schemas.microsoft.com/office/drawing/2014/main" id="{8EB911BC-E72F-488F-802F-0501AE06FE81}"/>
              </a:ext>
            </a:extLst>
          </p:cNvPr>
          <p:cNvSpPr txBox="1"/>
          <p:nvPr/>
        </p:nvSpPr>
        <p:spPr>
          <a:xfrm>
            <a:off x="5467349" y="1179641"/>
            <a:ext cx="5457825" cy="523220"/>
          </a:xfrm>
          <a:prstGeom prst="rect">
            <a:avLst/>
          </a:prstGeom>
          <a:noFill/>
        </p:spPr>
        <p:txBody>
          <a:bodyPr wrap="square" rtlCol="0">
            <a:spAutoFit/>
          </a:bodyPr>
          <a:lstStyle/>
          <a:p>
            <a:r>
              <a:rPr lang="en-US" sz="2800" b="1" u="sng" dirty="0">
                <a:solidFill>
                  <a:schemeClr val="tx2">
                    <a:lumMod val="75000"/>
                    <a:lumOff val="25000"/>
                  </a:schemeClr>
                </a:solidFill>
                <a:latin typeface="Palatino Linotype" panose="02040502050505030304" pitchFamily="18" charset="0"/>
              </a:rPr>
              <a:t>MAIN COMPONENTS USED:</a:t>
            </a:r>
          </a:p>
        </p:txBody>
      </p:sp>
      <p:sp>
        <p:nvSpPr>
          <p:cNvPr id="11" name="TextBox 10">
            <a:extLst>
              <a:ext uri="{FF2B5EF4-FFF2-40B4-BE49-F238E27FC236}">
                <a16:creationId xmlns:a16="http://schemas.microsoft.com/office/drawing/2014/main" id="{F4FAABE7-D807-4747-B6C9-A165359B9ACF}"/>
              </a:ext>
            </a:extLst>
          </p:cNvPr>
          <p:cNvSpPr txBox="1"/>
          <p:nvPr/>
        </p:nvSpPr>
        <p:spPr>
          <a:xfrm>
            <a:off x="5467349" y="1852991"/>
            <a:ext cx="6057901" cy="4431983"/>
          </a:xfrm>
          <a:prstGeom prst="rect">
            <a:avLst/>
          </a:prstGeom>
          <a:noFill/>
        </p:spPr>
        <p:txBody>
          <a:bodyPr wrap="square" rtlCol="0">
            <a:spAutoFit/>
          </a:bodyPr>
          <a:lstStyle/>
          <a:p>
            <a:pPr marL="285750" indent="-285750">
              <a:buFont typeface="Wingdings" panose="05000000000000000000" pitchFamily="2" charset="2"/>
              <a:buChar char="q"/>
            </a:pPr>
            <a:r>
              <a:rPr lang="en-US" sz="2400" dirty="0">
                <a:latin typeface="Palatino Linotype" panose="02040502050505030304" pitchFamily="18" charset="0"/>
              </a:rPr>
              <a:t> RFID</a:t>
            </a:r>
          </a:p>
          <a:p>
            <a:pPr marL="285750" indent="-285750">
              <a:buFont typeface="Wingdings" panose="05000000000000000000" pitchFamily="2" charset="2"/>
              <a:buChar char="q"/>
            </a:pPr>
            <a:endParaRPr lang="en-US" sz="2400" dirty="0">
              <a:latin typeface="Palatino Linotype" panose="02040502050505030304" pitchFamily="18" charset="0"/>
            </a:endParaRPr>
          </a:p>
          <a:p>
            <a:pPr marL="285750" indent="-285750">
              <a:buFont typeface="Wingdings" panose="05000000000000000000" pitchFamily="2" charset="2"/>
              <a:buChar char="q"/>
            </a:pPr>
            <a:r>
              <a:rPr lang="en-US" sz="2400" dirty="0">
                <a:latin typeface="Palatino Linotype" panose="02040502050505030304" pitchFamily="18" charset="0"/>
              </a:rPr>
              <a:t> WEB CAMERA</a:t>
            </a:r>
          </a:p>
          <a:p>
            <a:pPr marL="285750" indent="-285750">
              <a:buFont typeface="Wingdings" panose="05000000000000000000" pitchFamily="2" charset="2"/>
              <a:buChar char="q"/>
            </a:pPr>
            <a:endParaRPr lang="en-US" sz="2400" dirty="0">
              <a:latin typeface="Palatino Linotype" panose="02040502050505030304" pitchFamily="18" charset="0"/>
            </a:endParaRPr>
          </a:p>
          <a:p>
            <a:pPr marL="285750" indent="-285750">
              <a:buFont typeface="Wingdings" panose="05000000000000000000" pitchFamily="2" charset="2"/>
              <a:buChar char="q"/>
            </a:pPr>
            <a:r>
              <a:rPr lang="en-US" sz="2400" dirty="0">
                <a:latin typeface="Palatino Linotype" panose="02040502050505030304" pitchFamily="18" charset="0"/>
              </a:rPr>
              <a:t> ARDUINO UNO</a:t>
            </a:r>
          </a:p>
          <a:p>
            <a:pPr marL="285750" indent="-285750">
              <a:buFont typeface="Wingdings" panose="05000000000000000000" pitchFamily="2" charset="2"/>
              <a:buChar char="q"/>
            </a:pPr>
            <a:endParaRPr lang="en-US" sz="2400" dirty="0">
              <a:latin typeface="Palatino Linotype" panose="02040502050505030304" pitchFamily="18" charset="0"/>
            </a:endParaRPr>
          </a:p>
          <a:p>
            <a:pPr marL="285750" indent="-285750">
              <a:buFont typeface="Wingdings" panose="05000000000000000000" pitchFamily="2" charset="2"/>
              <a:buChar char="q"/>
            </a:pPr>
            <a:r>
              <a:rPr lang="en-US" sz="2400" dirty="0">
                <a:latin typeface="Palatino Linotype" panose="02040502050505030304" pitchFamily="18" charset="0"/>
              </a:rPr>
              <a:t> SERVO MOTOR</a:t>
            </a:r>
          </a:p>
          <a:p>
            <a:pPr marL="285750" indent="-285750">
              <a:buFont typeface="Wingdings" panose="05000000000000000000" pitchFamily="2" charset="2"/>
              <a:buChar char="q"/>
            </a:pPr>
            <a:endParaRPr lang="en-US" sz="2400" dirty="0">
              <a:latin typeface="Palatino Linotype" panose="02040502050505030304" pitchFamily="18" charset="0"/>
            </a:endParaRPr>
          </a:p>
          <a:p>
            <a:pPr marL="285750" indent="-285750">
              <a:buFont typeface="Wingdings" panose="05000000000000000000" pitchFamily="2" charset="2"/>
              <a:buChar char="q"/>
            </a:pPr>
            <a:r>
              <a:rPr lang="en-US" sz="2400" dirty="0">
                <a:latin typeface="Palatino Linotype" panose="02040502050505030304" pitchFamily="18" charset="0"/>
              </a:rPr>
              <a:t> I2C MODULE</a:t>
            </a:r>
          </a:p>
          <a:p>
            <a:pPr marL="285750" indent="-285750">
              <a:buFont typeface="Wingdings" panose="05000000000000000000" pitchFamily="2" charset="2"/>
              <a:buChar char="q"/>
            </a:pPr>
            <a:endParaRPr lang="en-US" sz="2400" dirty="0">
              <a:latin typeface="Palatino Linotype" panose="02040502050505030304" pitchFamily="18" charset="0"/>
            </a:endParaRPr>
          </a:p>
          <a:p>
            <a:pPr marL="285750" indent="-285750">
              <a:buFont typeface="Wingdings" panose="05000000000000000000" pitchFamily="2" charset="2"/>
              <a:buChar char="q"/>
            </a:pPr>
            <a:r>
              <a:rPr lang="en-US" sz="2400" dirty="0">
                <a:latin typeface="Palatino Linotype" panose="02040502050505030304" pitchFamily="18" charset="0"/>
              </a:rPr>
              <a:t> LCD DISPLAY</a:t>
            </a:r>
          </a:p>
          <a:p>
            <a:r>
              <a:rPr lang="en-US" dirty="0"/>
              <a:t> </a:t>
            </a:r>
          </a:p>
        </p:txBody>
      </p:sp>
    </p:spTree>
    <p:extLst>
      <p:ext uri="{BB962C8B-B14F-4D97-AF65-F5344CB8AC3E}">
        <p14:creationId xmlns:p14="http://schemas.microsoft.com/office/powerpoint/2010/main" val="1809843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022" y="1343025"/>
            <a:ext cx="11570878" cy="695324"/>
          </a:xfrm>
        </p:spPr>
        <p:txBody>
          <a:bodyPr>
            <a:normAutofit fontScale="90000"/>
          </a:bodyPr>
          <a:lstStyle/>
          <a:p>
            <a:r>
              <a:rPr lang="en-US" dirty="0">
                <a:solidFill>
                  <a:schemeClr val="accent2">
                    <a:lumMod val="75000"/>
                  </a:schemeClr>
                </a:solidFill>
                <a:latin typeface="Palatino Linotype" panose="02040502050505030304" pitchFamily="18" charset="0"/>
              </a:rPr>
              <a:t>RFID: RADIO FREQUENCY IDENTIFICATION: </a:t>
            </a:r>
            <a:endParaRPr lang="en-IN" dirty="0">
              <a:solidFill>
                <a:schemeClr val="accent2">
                  <a:lumMod val="75000"/>
                </a:schemeClr>
              </a:solidFill>
              <a:latin typeface="Palatino Linotype" panose="02040502050505030304" pitchFamily="18" charset="0"/>
            </a:endParaRPr>
          </a:p>
        </p:txBody>
      </p:sp>
      <p:pic>
        <p:nvPicPr>
          <p:cNvPr id="7" name="Picture 4" descr="A picture containing text&#10;&#10;Description automatically generated">
            <a:extLst>
              <a:ext uri="{FF2B5EF4-FFF2-40B4-BE49-F238E27FC236}">
                <a16:creationId xmlns:a16="http://schemas.microsoft.com/office/drawing/2014/main" id="{F1ADDEC8-4982-40FD-9639-B05C674711DB}"/>
              </a:ext>
            </a:extLst>
          </p:cNvPr>
          <p:cNvPicPr>
            <a:picLocks noChangeAspect="1"/>
          </p:cNvPicPr>
          <p:nvPr/>
        </p:nvPicPr>
        <p:blipFill>
          <a:blip r:embed="rId2"/>
          <a:stretch>
            <a:fillRect/>
          </a:stretch>
        </p:blipFill>
        <p:spPr>
          <a:xfrm>
            <a:off x="590550" y="2886075"/>
            <a:ext cx="3525678" cy="28066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E404C5DD-6DEF-4174-BEB4-926956169162}"/>
              </a:ext>
            </a:extLst>
          </p:cNvPr>
          <p:cNvSpPr txBox="1"/>
          <p:nvPr/>
        </p:nvSpPr>
        <p:spPr>
          <a:xfrm>
            <a:off x="4714876" y="2457450"/>
            <a:ext cx="6781800" cy="1938992"/>
          </a:xfrm>
          <a:prstGeom prst="rect">
            <a:avLst/>
          </a:prstGeom>
          <a:noFill/>
        </p:spPr>
        <p:txBody>
          <a:bodyPr wrap="square" rtlCol="0">
            <a:spAutoFit/>
          </a:bodyPr>
          <a:lstStyle/>
          <a:p>
            <a:r>
              <a:rPr lang="en-US" sz="2000" u="sng" dirty="0">
                <a:solidFill>
                  <a:schemeClr val="tx2">
                    <a:lumMod val="75000"/>
                    <a:lumOff val="25000"/>
                  </a:schemeClr>
                </a:solidFill>
                <a:latin typeface="Palatino Linotype" panose="02040502050505030304" pitchFamily="18" charset="0"/>
              </a:rPr>
              <a:t>The basic concept of operation is:</a:t>
            </a:r>
          </a:p>
          <a:p>
            <a:pPr marL="285750" indent="-28575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An Antenna sends out &amp; receives radio signals. These signals are received &amp; returned by an RFID tag with information added.</a:t>
            </a:r>
          </a:p>
          <a:p>
            <a:pPr marL="285750" indent="-28575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A reader which is integrated with a system accepts &amp; stores these data called &amp; finally they trigger actions.</a:t>
            </a:r>
          </a:p>
        </p:txBody>
      </p:sp>
      <p:sp>
        <p:nvSpPr>
          <p:cNvPr id="27" name="TextBox 26">
            <a:extLst>
              <a:ext uri="{FF2B5EF4-FFF2-40B4-BE49-F238E27FC236}">
                <a16:creationId xmlns:a16="http://schemas.microsoft.com/office/drawing/2014/main" id="{26C86E0B-9854-41CF-94DC-E4D98017D7DB}"/>
              </a:ext>
            </a:extLst>
          </p:cNvPr>
          <p:cNvSpPr txBox="1"/>
          <p:nvPr/>
        </p:nvSpPr>
        <p:spPr>
          <a:xfrm>
            <a:off x="4756312" y="4545479"/>
            <a:ext cx="6429374" cy="1938992"/>
          </a:xfrm>
          <a:prstGeom prst="rect">
            <a:avLst/>
          </a:prstGeom>
          <a:noFill/>
        </p:spPr>
        <p:txBody>
          <a:bodyPr wrap="square" rtlCol="0">
            <a:spAutoFit/>
          </a:bodyPr>
          <a:lstStyle/>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rPr>
              <a:t>Voltage: DC 3.3V </a:t>
            </a: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rPr>
              <a:t>Operating Current :13-26mA</a:t>
            </a: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rPr>
              <a:t>Idle Current :10-13mA</a:t>
            </a: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rPr>
              <a:t>Operating Frequency: 13.56MHz</a:t>
            </a: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rPr>
              <a:t>Highly integrated analog circuitry to demodulate and decode responses.</a:t>
            </a:r>
          </a:p>
        </p:txBody>
      </p:sp>
    </p:spTree>
    <p:extLst>
      <p:ext uri="{BB962C8B-B14F-4D97-AF65-F5344CB8AC3E}">
        <p14:creationId xmlns:p14="http://schemas.microsoft.com/office/powerpoint/2010/main" val="1234872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camera, electronics, black&#10;&#10;Description automatically generated">
            <a:extLst>
              <a:ext uri="{FF2B5EF4-FFF2-40B4-BE49-F238E27FC236}">
                <a16:creationId xmlns:a16="http://schemas.microsoft.com/office/drawing/2014/main" id="{5335B07E-5234-4C3D-BAA1-1B44965442E4}"/>
              </a:ext>
            </a:extLst>
          </p:cNvPr>
          <p:cNvPicPr>
            <a:picLocks noChangeAspect="1"/>
          </p:cNvPicPr>
          <p:nvPr/>
        </p:nvPicPr>
        <p:blipFill>
          <a:blip r:embed="rId2"/>
          <a:stretch>
            <a:fillRect/>
          </a:stretch>
        </p:blipFill>
        <p:spPr>
          <a:xfrm>
            <a:off x="7007500" y="2330990"/>
            <a:ext cx="2581811" cy="21960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0557CD8A-0F88-47C2-9676-5568752880AB}"/>
              </a:ext>
            </a:extLst>
          </p:cNvPr>
          <p:cNvSpPr txBox="1"/>
          <p:nvPr/>
        </p:nvSpPr>
        <p:spPr>
          <a:xfrm>
            <a:off x="487728" y="2279312"/>
            <a:ext cx="4465273" cy="4093428"/>
          </a:xfrm>
          <a:prstGeom prst="rect">
            <a:avLst/>
          </a:prstGeom>
          <a:noFill/>
        </p:spPr>
        <p:txBody>
          <a:bodyPr wrap="square">
            <a:spAutoFit/>
          </a:bodyPr>
          <a:lstStyle/>
          <a:p>
            <a:pPr marL="342900" indent="-34290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Object detection refer the capability of computer and software systems to locate object in image and identify each object. Object detection has been widely used for applications such as face detection, vehicle detection.</a:t>
            </a:r>
          </a:p>
          <a:p>
            <a:pPr marL="342900" indent="-342900">
              <a:buFont typeface="Wingdings" panose="05000000000000000000" pitchFamily="2" charset="2"/>
              <a:buChar char="q"/>
            </a:pPr>
            <a:endParaRPr lang="en-US" sz="2000" dirty="0">
              <a:solidFill>
                <a:schemeClr val="tx2">
                  <a:lumMod val="75000"/>
                  <a:lumOff val="25000"/>
                </a:schemeClr>
              </a:solidFill>
              <a:latin typeface="Palatino Linotype" panose="02040502050505030304" pitchFamily="18" charset="0"/>
            </a:endParaRPr>
          </a:p>
          <a:p>
            <a:pPr marL="342900" indent="-34290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We use Teachable Machine to recognize images, sounds or poses. Upload your own image files, or capture them live with a mic or webcam. </a:t>
            </a:r>
          </a:p>
        </p:txBody>
      </p:sp>
      <p:sp>
        <p:nvSpPr>
          <p:cNvPr id="2" name="Title 1">
            <a:extLst>
              <a:ext uri="{FF2B5EF4-FFF2-40B4-BE49-F238E27FC236}">
                <a16:creationId xmlns:a16="http://schemas.microsoft.com/office/drawing/2014/main" id="{5371AACF-6064-4DF0-8D47-66ABC9804C92}"/>
              </a:ext>
            </a:extLst>
          </p:cNvPr>
          <p:cNvSpPr>
            <a:spLocks noGrp="1"/>
          </p:cNvSpPr>
          <p:nvPr>
            <p:ph type="title"/>
          </p:nvPr>
        </p:nvSpPr>
        <p:spPr>
          <a:xfrm>
            <a:off x="487728" y="1414431"/>
            <a:ext cx="8575806" cy="677014"/>
          </a:xfrm>
        </p:spPr>
        <p:txBody>
          <a:bodyPr>
            <a:normAutofit fontScale="90000"/>
          </a:bodyPr>
          <a:lstStyle/>
          <a:p>
            <a:r>
              <a:rPr lang="en-US" dirty="0">
                <a:solidFill>
                  <a:schemeClr val="accent2">
                    <a:lumMod val="75000"/>
                  </a:schemeClr>
                </a:solidFill>
                <a:latin typeface="Palatino Linotype" panose="02040502050505030304" pitchFamily="18" charset="0"/>
              </a:rPr>
              <a:t>WEB CAMERA:</a:t>
            </a:r>
            <a:endParaRPr lang="en-IN" dirty="0">
              <a:solidFill>
                <a:schemeClr val="accent2">
                  <a:lumMod val="75000"/>
                </a:schemeClr>
              </a:solidFill>
              <a:latin typeface="Palatino Linotype" panose="02040502050505030304" pitchFamily="18" charset="0"/>
            </a:endParaRPr>
          </a:p>
        </p:txBody>
      </p:sp>
      <p:sp>
        <p:nvSpPr>
          <p:cNvPr id="13" name="TextBox 12">
            <a:extLst>
              <a:ext uri="{FF2B5EF4-FFF2-40B4-BE49-F238E27FC236}">
                <a16:creationId xmlns:a16="http://schemas.microsoft.com/office/drawing/2014/main" id="{7DED80D7-DB47-482C-B1C2-9F3A8F72E414}"/>
              </a:ext>
            </a:extLst>
          </p:cNvPr>
          <p:cNvSpPr txBox="1"/>
          <p:nvPr/>
        </p:nvSpPr>
        <p:spPr>
          <a:xfrm>
            <a:off x="4953001" y="4578688"/>
            <a:ext cx="7048499" cy="1938992"/>
          </a:xfrm>
          <a:prstGeom prst="rect">
            <a:avLst/>
          </a:prstGeom>
          <a:noFill/>
        </p:spPr>
        <p:txBody>
          <a:bodyPr wrap="square">
            <a:spAutoFit/>
          </a:bodyPr>
          <a:lstStyle/>
          <a:p>
            <a:pPr marL="457200" indent="-457200" algn="l">
              <a:buFont typeface="+mj-lt"/>
              <a:buAutoNum type="arabicPeriod"/>
            </a:pPr>
            <a:r>
              <a:rPr lang="en-IN" sz="2000" b="0" i="0" dirty="0">
                <a:solidFill>
                  <a:schemeClr val="tx2">
                    <a:lumMod val="75000"/>
                    <a:lumOff val="25000"/>
                  </a:schemeClr>
                </a:solidFill>
                <a:effectLst/>
                <a:latin typeface="Palatino Linotype" panose="02040502050505030304" pitchFamily="18" charset="0"/>
              </a:rPr>
              <a:t>Image resolution 25 mega pixels with 6 light sensors ;  16 MP Image Resolution ;  USB Interface Image control colour saturation, brightness, sharpness and brightness is adjustable.</a:t>
            </a:r>
            <a:endParaRPr lang="en-IN" sz="2000" dirty="0">
              <a:solidFill>
                <a:schemeClr val="tx2">
                  <a:lumMod val="75000"/>
                  <a:lumOff val="25000"/>
                </a:schemeClr>
              </a:solidFill>
              <a:latin typeface="Palatino Linotype" panose="02040502050505030304" pitchFamily="18" charset="0"/>
            </a:endParaRPr>
          </a:p>
          <a:p>
            <a:pPr marL="457200" indent="-457200" algn="l">
              <a:buFont typeface="+mj-lt"/>
              <a:buAutoNum type="arabicPeriod"/>
            </a:pPr>
            <a:r>
              <a:rPr lang="en-IN" sz="2000" b="0" i="0" dirty="0">
                <a:solidFill>
                  <a:schemeClr val="tx2">
                    <a:lumMod val="75000"/>
                    <a:lumOff val="25000"/>
                  </a:schemeClr>
                </a:solidFill>
                <a:effectLst/>
                <a:latin typeface="Palatino Linotype" panose="02040502050505030304" pitchFamily="18" charset="0"/>
              </a:rPr>
              <a:t>Focus Range 4cm to infinity;  Resolution hardware: 500K pixels;  Image quality: RGB24 or I420.</a:t>
            </a:r>
          </a:p>
        </p:txBody>
      </p:sp>
    </p:spTree>
    <p:extLst>
      <p:ext uri="{BB962C8B-B14F-4D97-AF65-F5344CB8AC3E}">
        <p14:creationId xmlns:p14="http://schemas.microsoft.com/office/powerpoint/2010/main" val="1766225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descr="A picture containing text, circuit, electronics&#10;&#10;Description automatically generated">
            <a:extLst>
              <a:ext uri="{FF2B5EF4-FFF2-40B4-BE49-F238E27FC236}">
                <a16:creationId xmlns:a16="http://schemas.microsoft.com/office/drawing/2014/main" id="{50B93D48-11ED-4C21-AF47-3766036E217A}"/>
              </a:ext>
            </a:extLst>
          </p:cNvPr>
          <p:cNvPicPr>
            <a:picLocks noChangeAspect="1"/>
          </p:cNvPicPr>
          <p:nvPr/>
        </p:nvPicPr>
        <p:blipFill>
          <a:blip r:embed="rId2"/>
          <a:stretch>
            <a:fillRect/>
          </a:stretch>
        </p:blipFill>
        <p:spPr>
          <a:xfrm>
            <a:off x="1122609" y="2505075"/>
            <a:ext cx="4155582" cy="17539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467DAAB7-F25B-4B2D-966A-0E0A68EAFC85}"/>
              </a:ext>
            </a:extLst>
          </p:cNvPr>
          <p:cNvSpPr txBox="1"/>
          <p:nvPr/>
        </p:nvSpPr>
        <p:spPr>
          <a:xfrm>
            <a:off x="6343650" y="2305050"/>
            <a:ext cx="5279532" cy="4420255"/>
          </a:xfrm>
          <a:prstGeom prst="rect">
            <a:avLst/>
          </a:prstGeom>
          <a:noFill/>
        </p:spPr>
        <p:txBody>
          <a:bodyPr wrap="square">
            <a:spAutoFit/>
          </a:bodyPr>
          <a:lstStyle/>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Microcontroller: ATmega328</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Operating Voltage: 5V</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Input Voltage (recommended): 7-12V</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Input Voltage (limits): 6-20V</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Digital I/O Pins: 14 (of which 6 provide PWM output)</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Analog Input Pins: 6</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DC Current per I/O Pin: 40 mA</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DC Current for 3.3V Pin: 50 mA</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Flash Memory: 32 KB of which 0.5 KB used by bootloader</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SRAM: 2 KB (ATmega328)</a:t>
            </a:r>
            <a:r>
              <a:rPr lang="en-US" sz="2000" dirty="0">
                <a:solidFill>
                  <a:schemeClr val="tx2">
                    <a:lumMod val="75000"/>
                    <a:lumOff val="25000"/>
                  </a:schemeClr>
                </a:solidFill>
                <a:latin typeface="Palatino Linotype" panose="02040502050505030304" pitchFamily="18" charset="0"/>
              </a:rPr>
              <a:t>; </a:t>
            </a:r>
            <a:r>
              <a:rPr lang="en-US" sz="2000" dirty="0">
                <a:solidFill>
                  <a:schemeClr val="tx2">
                    <a:lumMod val="75000"/>
                    <a:lumOff val="25000"/>
                  </a:schemeClr>
                </a:solidFill>
                <a:latin typeface="Palatino Linotype" panose="02040502050505030304" pitchFamily="18" charset="0"/>
                <a:ea typeface="+mn-lt"/>
                <a:cs typeface="+mn-lt"/>
              </a:rPr>
              <a:t>EEPROM: 1 KB (ATmega328)</a:t>
            </a:r>
            <a:endParaRPr lang="en-US" sz="2000" dirty="0">
              <a:solidFill>
                <a:schemeClr val="tx2">
                  <a:lumMod val="75000"/>
                  <a:lumOff val="25000"/>
                </a:schemeClr>
              </a:solidFill>
              <a:latin typeface="Palatino Linotype" panose="02040502050505030304" pitchFamily="18" charset="0"/>
            </a:endParaRPr>
          </a:p>
          <a:p>
            <a:pPr marL="457200" indent="-457200">
              <a:buFont typeface="+mj-lt"/>
              <a:buAutoNum type="arabicPeriod"/>
            </a:pPr>
            <a:r>
              <a:rPr lang="en-US" sz="2000" dirty="0">
                <a:solidFill>
                  <a:schemeClr val="tx2">
                    <a:lumMod val="75000"/>
                    <a:lumOff val="25000"/>
                  </a:schemeClr>
                </a:solidFill>
                <a:latin typeface="Palatino Linotype" panose="02040502050505030304" pitchFamily="18" charset="0"/>
                <a:ea typeface="+mn-lt"/>
                <a:cs typeface="+mn-lt"/>
              </a:rPr>
              <a:t>Clock Speed: 16 MHz</a:t>
            </a:r>
            <a:endParaRPr lang="en-US" sz="2000" dirty="0">
              <a:solidFill>
                <a:schemeClr val="tx2">
                  <a:lumMod val="75000"/>
                  <a:lumOff val="25000"/>
                </a:schemeClr>
              </a:solidFill>
              <a:latin typeface="Palatino Linotype" panose="02040502050505030304" pitchFamily="18" charset="0"/>
            </a:endParaRPr>
          </a:p>
        </p:txBody>
      </p:sp>
      <p:sp>
        <p:nvSpPr>
          <p:cNvPr id="6" name="TextBox 5">
            <a:extLst>
              <a:ext uri="{FF2B5EF4-FFF2-40B4-BE49-F238E27FC236}">
                <a16:creationId xmlns:a16="http://schemas.microsoft.com/office/drawing/2014/main" id="{D01A51DC-205D-484B-AE1F-EC275FB334A8}"/>
              </a:ext>
            </a:extLst>
          </p:cNvPr>
          <p:cNvSpPr txBox="1"/>
          <p:nvPr/>
        </p:nvSpPr>
        <p:spPr>
          <a:xfrm>
            <a:off x="419100" y="4352925"/>
            <a:ext cx="5676899" cy="2246769"/>
          </a:xfrm>
          <a:prstGeom prst="rect">
            <a:avLst/>
          </a:prstGeom>
          <a:noFill/>
        </p:spPr>
        <p:txBody>
          <a:bodyPr wrap="square">
            <a:spAutoFit/>
          </a:bodyPr>
          <a:lstStyle/>
          <a:p>
            <a:pPr marL="342900" indent="-342900">
              <a:buFont typeface="Wingdings" panose="05000000000000000000" pitchFamily="2" charset="2"/>
              <a:buChar char="q"/>
            </a:pPr>
            <a:r>
              <a:rPr lang="en-US" sz="2000" b="1" dirty="0">
                <a:solidFill>
                  <a:schemeClr val="tx2">
                    <a:lumMod val="75000"/>
                    <a:lumOff val="25000"/>
                  </a:schemeClr>
                </a:solidFill>
                <a:latin typeface="Palatino Linotype" panose="02040502050505030304" pitchFamily="18" charset="0"/>
                <a:ea typeface="+mn-lt"/>
                <a:cs typeface="+mn-lt"/>
              </a:rPr>
              <a:t>Arduino uno</a:t>
            </a:r>
            <a:r>
              <a:rPr lang="en-US" sz="2000" dirty="0">
                <a:solidFill>
                  <a:schemeClr val="tx2">
                    <a:lumMod val="75000"/>
                    <a:lumOff val="25000"/>
                  </a:schemeClr>
                </a:solidFill>
                <a:latin typeface="Palatino Linotype" panose="02040502050505030304" pitchFamily="18" charset="0"/>
                <a:ea typeface="+mn-lt"/>
                <a:cs typeface="+mn-lt"/>
              </a:rPr>
              <a:t> is an open-source electronics platform based on easy-to-</a:t>
            </a:r>
            <a:r>
              <a:rPr lang="en-US" sz="2000" b="1" dirty="0">
                <a:solidFill>
                  <a:schemeClr val="tx2">
                    <a:lumMod val="75000"/>
                    <a:lumOff val="25000"/>
                  </a:schemeClr>
                </a:solidFill>
                <a:latin typeface="Palatino Linotype" panose="02040502050505030304" pitchFamily="18" charset="0"/>
                <a:ea typeface="+mn-lt"/>
                <a:cs typeface="+mn-lt"/>
              </a:rPr>
              <a:t>use</a:t>
            </a:r>
            <a:r>
              <a:rPr lang="en-US" sz="2000" dirty="0">
                <a:solidFill>
                  <a:schemeClr val="tx2">
                    <a:lumMod val="75000"/>
                    <a:lumOff val="25000"/>
                  </a:schemeClr>
                </a:solidFill>
                <a:latin typeface="Palatino Linotype" panose="02040502050505030304" pitchFamily="18" charset="0"/>
                <a:ea typeface="+mn-lt"/>
                <a:cs typeface="+mn-lt"/>
              </a:rPr>
              <a:t> hardware and software. </a:t>
            </a:r>
            <a:r>
              <a:rPr lang="en-US" sz="2000" b="1" dirty="0">
                <a:solidFill>
                  <a:schemeClr val="tx2">
                    <a:lumMod val="75000"/>
                    <a:lumOff val="25000"/>
                  </a:schemeClr>
                </a:solidFill>
                <a:latin typeface="Palatino Linotype" panose="02040502050505030304" pitchFamily="18" charset="0"/>
                <a:ea typeface="+mn-lt"/>
                <a:cs typeface="+mn-lt"/>
              </a:rPr>
              <a:t>Arduino</a:t>
            </a:r>
            <a:r>
              <a:rPr lang="en-US" sz="2000" dirty="0">
                <a:solidFill>
                  <a:schemeClr val="tx2">
                    <a:lumMod val="75000"/>
                    <a:lumOff val="25000"/>
                  </a:schemeClr>
                </a:solidFill>
                <a:latin typeface="Palatino Linotype" panose="02040502050505030304" pitchFamily="18" charset="0"/>
                <a:ea typeface="+mn-lt"/>
                <a:cs typeface="+mn-lt"/>
              </a:rPr>
              <a:t> boards are able to read inputs - light on a sensor, a finger on a button, or a Twitter message - and turn it into an output - activating a motor, turning on an LED, publishing something online.</a:t>
            </a:r>
            <a:endParaRPr lang="en-US" sz="2000" dirty="0">
              <a:solidFill>
                <a:schemeClr val="tx2">
                  <a:lumMod val="75000"/>
                  <a:lumOff val="25000"/>
                </a:schemeClr>
              </a:solidFill>
              <a:latin typeface="Palatino Linotype" panose="02040502050505030304" pitchFamily="18" charset="0"/>
            </a:endParaRPr>
          </a:p>
        </p:txBody>
      </p:sp>
      <p:sp>
        <p:nvSpPr>
          <p:cNvPr id="3" name="Title 2">
            <a:extLst>
              <a:ext uri="{FF2B5EF4-FFF2-40B4-BE49-F238E27FC236}">
                <a16:creationId xmlns:a16="http://schemas.microsoft.com/office/drawing/2014/main" id="{6E231D30-A476-4D64-AE32-8B841F18F1A4}"/>
              </a:ext>
            </a:extLst>
          </p:cNvPr>
          <p:cNvSpPr>
            <a:spLocks noGrp="1"/>
          </p:cNvSpPr>
          <p:nvPr>
            <p:ph type="title"/>
          </p:nvPr>
        </p:nvSpPr>
        <p:spPr>
          <a:xfrm>
            <a:off x="542925" y="1408550"/>
            <a:ext cx="8810808" cy="709336"/>
          </a:xfrm>
        </p:spPr>
        <p:txBody>
          <a:bodyPr>
            <a:noAutofit/>
          </a:bodyPr>
          <a:lstStyle/>
          <a:p>
            <a:r>
              <a:rPr lang="en-US" sz="4000" dirty="0">
                <a:solidFill>
                  <a:schemeClr val="accent2">
                    <a:lumMod val="75000"/>
                  </a:schemeClr>
                </a:solidFill>
                <a:latin typeface="Palatino Linotype" panose="02040502050505030304" pitchFamily="18" charset="0"/>
              </a:rPr>
              <a:t>ARDUINO UNO:</a:t>
            </a:r>
            <a:br>
              <a:rPr lang="en-IN" sz="4000" dirty="0">
                <a:solidFill>
                  <a:schemeClr val="accent2">
                    <a:lumMod val="75000"/>
                  </a:schemeClr>
                </a:solidFill>
                <a:latin typeface="Palatino Linotype" panose="02040502050505030304" pitchFamily="18" charset="0"/>
              </a:rPr>
            </a:br>
            <a:endParaRPr lang="en-IN" sz="4000" dirty="0">
              <a:solidFill>
                <a:schemeClr val="accent2">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2719453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EA13013A-5957-4DF0-AFAC-D1246D92DBAF}"/>
              </a:ext>
            </a:extLst>
          </p:cNvPr>
          <p:cNvPicPr>
            <a:picLocks noChangeAspect="1"/>
          </p:cNvPicPr>
          <p:nvPr/>
        </p:nvPicPr>
        <p:blipFill>
          <a:blip r:embed="rId2"/>
          <a:stretch>
            <a:fillRect/>
          </a:stretch>
        </p:blipFill>
        <p:spPr>
          <a:xfrm>
            <a:off x="7478944" y="2278266"/>
            <a:ext cx="4161366" cy="34416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itle 2">
            <a:extLst>
              <a:ext uri="{FF2B5EF4-FFF2-40B4-BE49-F238E27FC236}">
                <a16:creationId xmlns:a16="http://schemas.microsoft.com/office/drawing/2014/main" id="{FDC34885-FE25-4B54-A3B7-62B31A8E0059}"/>
              </a:ext>
            </a:extLst>
          </p:cNvPr>
          <p:cNvSpPr>
            <a:spLocks noGrp="1"/>
          </p:cNvSpPr>
          <p:nvPr>
            <p:ph type="title"/>
          </p:nvPr>
        </p:nvSpPr>
        <p:spPr>
          <a:xfrm>
            <a:off x="560066" y="1411724"/>
            <a:ext cx="8770571" cy="712351"/>
          </a:xfrm>
        </p:spPr>
        <p:txBody>
          <a:bodyPr>
            <a:noAutofit/>
          </a:bodyPr>
          <a:lstStyle/>
          <a:p>
            <a:r>
              <a:rPr lang="en-US" sz="4000" dirty="0">
                <a:solidFill>
                  <a:schemeClr val="accent2">
                    <a:lumMod val="75000"/>
                  </a:schemeClr>
                </a:solidFill>
                <a:latin typeface="Palatino Linotype" panose="02040502050505030304" pitchFamily="18" charset="0"/>
                <a:ea typeface="Tahoma"/>
                <a:cs typeface="Tahoma"/>
              </a:rPr>
              <a:t>SERVO MOTOR:</a:t>
            </a:r>
            <a:br>
              <a:rPr lang="en-IN" sz="4000" dirty="0">
                <a:solidFill>
                  <a:schemeClr val="accent2">
                    <a:lumMod val="75000"/>
                  </a:schemeClr>
                </a:solidFill>
                <a:latin typeface="Palatino Linotype" panose="02040502050505030304" pitchFamily="18" charset="0"/>
              </a:rPr>
            </a:br>
            <a:endParaRPr lang="en-IN" sz="4000" dirty="0">
              <a:solidFill>
                <a:schemeClr val="accent2">
                  <a:lumMod val="75000"/>
                </a:schemeClr>
              </a:solidFill>
              <a:latin typeface="Palatino Linotype" panose="02040502050505030304" pitchFamily="18" charset="0"/>
            </a:endParaRPr>
          </a:p>
        </p:txBody>
      </p:sp>
      <p:sp>
        <p:nvSpPr>
          <p:cNvPr id="5" name="TextBox 4">
            <a:extLst>
              <a:ext uri="{FF2B5EF4-FFF2-40B4-BE49-F238E27FC236}">
                <a16:creationId xmlns:a16="http://schemas.microsoft.com/office/drawing/2014/main" id="{D5A87C3F-C900-4F6C-89DC-EA999457DEB6}"/>
              </a:ext>
            </a:extLst>
          </p:cNvPr>
          <p:cNvSpPr txBox="1"/>
          <p:nvPr/>
        </p:nvSpPr>
        <p:spPr>
          <a:xfrm>
            <a:off x="685800" y="2838450"/>
            <a:ext cx="6134100" cy="2246769"/>
          </a:xfrm>
          <a:prstGeom prst="rect">
            <a:avLst/>
          </a:prstGeom>
          <a:noFill/>
        </p:spPr>
        <p:txBody>
          <a:bodyPr wrap="square" rtlCol="0">
            <a:spAutoFit/>
          </a:bodyPr>
          <a:lstStyle/>
          <a:p>
            <a:pPr marL="285750" indent="-28575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Servo motors or “servos”, as they are known, are electronic devices and rotary or linear actuators that rotate and push parts of a machine with precision.</a:t>
            </a:r>
          </a:p>
          <a:p>
            <a:pPr marL="285750" indent="-285750">
              <a:buFont typeface="Wingdings" panose="05000000000000000000" pitchFamily="2" charset="2"/>
              <a:buChar char="q"/>
            </a:pPr>
            <a:endParaRPr lang="en-US" sz="2000" dirty="0">
              <a:solidFill>
                <a:schemeClr val="tx2">
                  <a:lumMod val="75000"/>
                  <a:lumOff val="25000"/>
                </a:schemeClr>
              </a:solidFill>
              <a:latin typeface="Palatino Linotype" panose="02040502050505030304" pitchFamily="18" charset="0"/>
            </a:endParaRPr>
          </a:p>
          <a:p>
            <a:pPr marL="285750" indent="-28575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Servos are mainly used on angular or linear position and for specific velocity, and acceleration.</a:t>
            </a:r>
          </a:p>
        </p:txBody>
      </p:sp>
    </p:spTree>
    <p:extLst>
      <p:ext uri="{BB962C8B-B14F-4D97-AF65-F5344CB8AC3E}">
        <p14:creationId xmlns:p14="http://schemas.microsoft.com/office/powerpoint/2010/main" val="1764898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 screenshot of a computer&#10;&#10;Description automatically generated">
            <a:extLst>
              <a:ext uri="{FF2B5EF4-FFF2-40B4-BE49-F238E27FC236}">
                <a16:creationId xmlns:a16="http://schemas.microsoft.com/office/drawing/2014/main" id="{09D42540-B72D-491B-B36C-89BB3AD3548D}"/>
              </a:ext>
            </a:extLst>
          </p:cNvPr>
          <p:cNvPicPr>
            <a:picLocks noChangeAspect="1"/>
          </p:cNvPicPr>
          <p:nvPr/>
        </p:nvPicPr>
        <p:blipFill>
          <a:blip r:embed="rId2"/>
          <a:stretch>
            <a:fillRect/>
          </a:stretch>
        </p:blipFill>
        <p:spPr>
          <a:xfrm>
            <a:off x="1864818" y="2418904"/>
            <a:ext cx="3633372" cy="21653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5" descr="A picture containing text, electronics, screenshot&#10;&#10;Description automatically generated">
            <a:extLst>
              <a:ext uri="{FF2B5EF4-FFF2-40B4-BE49-F238E27FC236}">
                <a16:creationId xmlns:a16="http://schemas.microsoft.com/office/drawing/2014/main" id="{1B0651C9-1C8E-43AE-A38C-E39AF2A502C6}"/>
              </a:ext>
            </a:extLst>
          </p:cNvPr>
          <p:cNvPicPr>
            <a:picLocks noChangeAspect="1"/>
          </p:cNvPicPr>
          <p:nvPr/>
        </p:nvPicPr>
        <p:blipFill>
          <a:blip r:embed="rId3"/>
          <a:stretch>
            <a:fillRect/>
          </a:stretch>
        </p:blipFill>
        <p:spPr>
          <a:xfrm>
            <a:off x="6462991" y="2280856"/>
            <a:ext cx="3562165" cy="13892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6" descr="Text&#10;&#10;Description automatically generated">
            <a:extLst>
              <a:ext uri="{FF2B5EF4-FFF2-40B4-BE49-F238E27FC236}">
                <a16:creationId xmlns:a16="http://schemas.microsoft.com/office/drawing/2014/main" id="{A43D307F-1DC1-4B42-8139-A32406BAAD84}"/>
              </a:ext>
            </a:extLst>
          </p:cNvPr>
          <p:cNvPicPr>
            <a:picLocks noChangeAspect="1"/>
          </p:cNvPicPr>
          <p:nvPr/>
        </p:nvPicPr>
        <p:blipFill rotWithShape="1">
          <a:blip r:embed="rId4"/>
          <a:srcRect l="-946" t="12706" r="-236" b="15294"/>
          <a:stretch/>
        </p:blipFill>
        <p:spPr>
          <a:xfrm>
            <a:off x="6462992" y="3762514"/>
            <a:ext cx="3562165" cy="1166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103C0B11-023D-4864-9D8E-0B4DEED3337F}"/>
              </a:ext>
            </a:extLst>
          </p:cNvPr>
          <p:cNvSpPr txBox="1"/>
          <p:nvPr/>
        </p:nvSpPr>
        <p:spPr>
          <a:xfrm>
            <a:off x="723901" y="4928852"/>
            <a:ext cx="10152546" cy="1323439"/>
          </a:xfrm>
          <a:prstGeom prst="rect">
            <a:avLst/>
          </a:prstGeom>
          <a:noFill/>
        </p:spPr>
        <p:txBody>
          <a:bodyPr wrap="square">
            <a:spAutoFit/>
          </a:bodyPr>
          <a:lstStyle/>
          <a:p>
            <a:r>
              <a:rPr lang="en-US" sz="2000" dirty="0">
                <a:solidFill>
                  <a:schemeClr val="tx2">
                    <a:lumMod val="75000"/>
                    <a:lumOff val="25000"/>
                  </a:schemeClr>
                </a:solidFill>
                <a:latin typeface="Palatino Linotype" panose="02040502050505030304" pitchFamily="18" charset="0"/>
                <a:ea typeface="+mn-lt"/>
                <a:cs typeface="+mn-lt"/>
              </a:rPr>
              <a:t>I2C_LCD is an easy-to-use </a:t>
            </a:r>
            <a:r>
              <a:rPr lang="en-US" sz="2000" b="1" dirty="0">
                <a:solidFill>
                  <a:schemeClr val="tx2">
                    <a:lumMod val="75000"/>
                    <a:lumOff val="25000"/>
                  </a:schemeClr>
                </a:solidFill>
                <a:latin typeface="Palatino Linotype" panose="02040502050505030304" pitchFamily="18" charset="0"/>
                <a:ea typeface="+mn-lt"/>
                <a:cs typeface="+mn-lt"/>
              </a:rPr>
              <a:t>display module. </a:t>
            </a:r>
            <a:r>
              <a:rPr lang="en-US" sz="2000" dirty="0">
                <a:solidFill>
                  <a:schemeClr val="tx2">
                    <a:lumMod val="75000"/>
                    <a:lumOff val="25000"/>
                  </a:schemeClr>
                </a:solidFill>
                <a:latin typeface="Palatino Linotype" panose="02040502050505030304" pitchFamily="18" charset="0"/>
                <a:ea typeface="+mn-lt"/>
                <a:cs typeface="+mn-lt"/>
              </a:rPr>
              <a:t>It can make </a:t>
            </a:r>
            <a:r>
              <a:rPr lang="en-US" sz="2000" b="1" dirty="0">
                <a:solidFill>
                  <a:schemeClr val="tx2">
                    <a:lumMod val="75000"/>
                    <a:lumOff val="25000"/>
                  </a:schemeClr>
                </a:solidFill>
                <a:latin typeface="Palatino Linotype" panose="02040502050505030304" pitchFamily="18" charset="0"/>
                <a:ea typeface="+mn-lt"/>
                <a:cs typeface="+mn-lt"/>
              </a:rPr>
              <a:t>display</a:t>
            </a:r>
            <a:r>
              <a:rPr lang="en-US" sz="2000" dirty="0">
                <a:solidFill>
                  <a:schemeClr val="tx2">
                    <a:lumMod val="75000"/>
                    <a:lumOff val="25000"/>
                  </a:schemeClr>
                </a:solidFill>
                <a:latin typeface="Palatino Linotype" panose="02040502050505030304" pitchFamily="18" charset="0"/>
                <a:ea typeface="+mn-lt"/>
                <a:cs typeface="+mn-lt"/>
              </a:rPr>
              <a:t> easier. Using it can reduce the difficulty of make, so that makers can focus on the core of the work. We developed the Arduino library for I2C_LCD, user just need a few lines of the code can achieve complex graphics and text </a:t>
            </a:r>
            <a:r>
              <a:rPr lang="en-US" sz="2000" b="1" dirty="0">
                <a:solidFill>
                  <a:schemeClr val="tx2">
                    <a:lumMod val="75000"/>
                    <a:lumOff val="25000"/>
                  </a:schemeClr>
                </a:solidFill>
                <a:latin typeface="Palatino Linotype" panose="02040502050505030304" pitchFamily="18" charset="0"/>
                <a:ea typeface="+mn-lt"/>
                <a:cs typeface="+mn-lt"/>
              </a:rPr>
              <a:t>display</a:t>
            </a:r>
            <a:r>
              <a:rPr lang="en-US" sz="2000" dirty="0">
                <a:solidFill>
                  <a:schemeClr val="tx2">
                    <a:lumMod val="75000"/>
                    <a:lumOff val="25000"/>
                  </a:schemeClr>
                </a:solidFill>
                <a:latin typeface="Palatino Linotype" panose="02040502050505030304" pitchFamily="18" charset="0"/>
                <a:ea typeface="+mn-lt"/>
                <a:cs typeface="+mn-lt"/>
              </a:rPr>
              <a:t> features.</a:t>
            </a:r>
            <a:endParaRPr lang="en-US" sz="2000" dirty="0">
              <a:solidFill>
                <a:schemeClr val="tx2">
                  <a:lumMod val="75000"/>
                  <a:lumOff val="25000"/>
                </a:schemeClr>
              </a:solidFill>
              <a:latin typeface="Palatino Linotype" panose="02040502050505030304" pitchFamily="18" charset="0"/>
            </a:endParaRPr>
          </a:p>
        </p:txBody>
      </p:sp>
      <p:sp>
        <p:nvSpPr>
          <p:cNvPr id="5" name="Title 4">
            <a:extLst>
              <a:ext uri="{FF2B5EF4-FFF2-40B4-BE49-F238E27FC236}">
                <a16:creationId xmlns:a16="http://schemas.microsoft.com/office/drawing/2014/main" id="{6468E3FB-B418-4C02-979E-B9F17B65F088}"/>
              </a:ext>
            </a:extLst>
          </p:cNvPr>
          <p:cNvSpPr>
            <a:spLocks noGrp="1"/>
          </p:cNvSpPr>
          <p:nvPr>
            <p:ph type="title"/>
          </p:nvPr>
        </p:nvSpPr>
        <p:spPr>
          <a:xfrm>
            <a:off x="419100" y="1476375"/>
            <a:ext cx="8612992" cy="597912"/>
          </a:xfrm>
        </p:spPr>
        <p:txBody>
          <a:bodyPr>
            <a:normAutofit fontScale="90000"/>
          </a:bodyPr>
          <a:lstStyle/>
          <a:p>
            <a:r>
              <a:rPr lang="en-US" sz="4400" dirty="0">
                <a:solidFill>
                  <a:schemeClr val="accent2">
                    <a:lumMod val="75000"/>
                  </a:schemeClr>
                </a:solidFill>
                <a:latin typeface="Palatino Linotype" panose="02040502050505030304" pitchFamily="18" charset="0"/>
              </a:rPr>
              <a:t>I2C MODULE &amp; LCD DISPLAY:</a:t>
            </a:r>
            <a:br>
              <a:rPr lang="en-IN" sz="4400" dirty="0">
                <a:solidFill>
                  <a:schemeClr val="accent2">
                    <a:lumMod val="75000"/>
                  </a:schemeClr>
                </a:solidFill>
                <a:latin typeface="Palatino Linotype" panose="02040502050505030304" pitchFamily="18" charset="0"/>
              </a:rPr>
            </a:br>
            <a:endParaRPr lang="en-IN" dirty="0">
              <a:solidFill>
                <a:schemeClr val="accent2">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19716392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7A0D7ABD-ECCD-4539-BE73-A247C24E59E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AutoShape 4">
            <a:extLst>
              <a:ext uri="{FF2B5EF4-FFF2-40B4-BE49-F238E27FC236}">
                <a16:creationId xmlns:a16="http://schemas.microsoft.com/office/drawing/2014/main" id="{21C54233-815B-4A5A-8069-3A6C35A9B1C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054" name="Picture 6" descr="Object detection | TensorFlow Lite">
            <a:extLst>
              <a:ext uri="{FF2B5EF4-FFF2-40B4-BE49-F238E27FC236}">
                <a16:creationId xmlns:a16="http://schemas.microsoft.com/office/drawing/2014/main" id="{8365D9A2-4284-4CED-9005-515014E1E54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27110" y="1331885"/>
            <a:ext cx="2876550" cy="50571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58" name="Picture 10" descr="Example of Object Detection (Bottle Detection) | Download Scientific Diagram">
            <a:extLst>
              <a:ext uri="{FF2B5EF4-FFF2-40B4-BE49-F238E27FC236}">
                <a16:creationId xmlns:a16="http://schemas.microsoft.com/office/drawing/2014/main" id="{82E11DA5-86A6-4F46-B963-1177728174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6640" y="1307171"/>
            <a:ext cx="5048250" cy="25533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9AE3FDA8-6D20-4CDC-91F5-912D0EFCE361}"/>
              </a:ext>
            </a:extLst>
          </p:cNvPr>
          <p:cNvPicPr>
            <a:picLocks noChangeAspect="1"/>
          </p:cNvPicPr>
          <p:nvPr/>
        </p:nvPicPr>
        <p:blipFill>
          <a:blip r:embed="rId4"/>
          <a:stretch>
            <a:fillRect/>
          </a:stretch>
        </p:blipFill>
        <p:spPr>
          <a:xfrm>
            <a:off x="5516640" y="3987145"/>
            <a:ext cx="5094210" cy="25533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44B305C9-B8D7-425F-A8F0-7F7C15FF98EB}"/>
              </a:ext>
            </a:extLst>
          </p:cNvPr>
          <p:cNvSpPr txBox="1"/>
          <p:nvPr/>
        </p:nvSpPr>
        <p:spPr>
          <a:xfrm>
            <a:off x="3648075" y="317554"/>
            <a:ext cx="4162425" cy="707886"/>
          </a:xfrm>
          <a:prstGeom prst="rect">
            <a:avLst/>
          </a:prstGeom>
          <a:noFill/>
        </p:spPr>
        <p:txBody>
          <a:bodyPr wrap="square" rtlCol="0">
            <a:spAutoFit/>
          </a:bodyPr>
          <a:lstStyle/>
          <a:p>
            <a:r>
              <a:rPr lang="en-US" sz="4000" dirty="0">
                <a:solidFill>
                  <a:schemeClr val="accent2">
                    <a:lumMod val="75000"/>
                  </a:schemeClr>
                </a:solidFill>
                <a:latin typeface="Palatino Linotype" panose="02040502050505030304" pitchFamily="18" charset="0"/>
              </a:rPr>
              <a:t>SCREENSHOTS:</a:t>
            </a:r>
          </a:p>
        </p:txBody>
      </p:sp>
    </p:spTree>
    <p:extLst>
      <p:ext uri="{BB962C8B-B14F-4D97-AF65-F5344CB8AC3E}">
        <p14:creationId xmlns:p14="http://schemas.microsoft.com/office/powerpoint/2010/main" val="2476544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38E564D6-9511-41F6-B7D2-A9CD9F56C2B2}"/>
              </a:ext>
            </a:extLst>
          </p:cNvPr>
          <p:cNvPicPr>
            <a:picLocks noChangeAspect="1"/>
          </p:cNvPicPr>
          <p:nvPr/>
        </p:nvPicPr>
        <p:blipFill>
          <a:blip r:embed="rId2"/>
          <a:stretch>
            <a:fillRect/>
          </a:stretch>
        </p:blipFill>
        <p:spPr>
          <a:xfrm>
            <a:off x="234416" y="139160"/>
            <a:ext cx="11723168" cy="65796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61137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799" y="1561303"/>
            <a:ext cx="8596668" cy="734098"/>
          </a:xfrm>
        </p:spPr>
        <p:txBody>
          <a:bodyPr>
            <a:normAutofit/>
          </a:bodyPr>
          <a:lstStyle/>
          <a:p>
            <a:r>
              <a:rPr lang="en-IN" sz="4000" b="1" dirty="0">
                <a:solidFill>
                  <a:schemeClr val="accent2">
                    <a:lumMod val="75000"/>
                  </a:schemeClr>
                </a:solidFill>
                <a:latin typeface="Palatino Linotype" panose="02040502050505030304" pitchFamily="18" charset="0"/>
              </a:rPr>
              <a:t>CONTENTS</a:t>
            </a:r>
            <a:r>
              <a:rPr lang="en-IN" sz="4000" b="1" dirty="0">
                <a:solidFill>
                  <a:schemeClr val="accent2">
                    <a:lumMod val="75000"/>
                  </a:schemeClr>
                </a:solidFill>
              </a:rPr>
              <a:t>:</a:t>
            </a:r>
          </a:p>
        </p:txBody>
      </p:sp>
      <p:sp>
        <p:nvSpPr>
          <p:cNvPr id="3" name="Content Placeholder 2"/>
          <p:cNvSpPr>
            <a:spLocks noGrp="1"/>
          </p:cNvSpPr>
          <p:nvPr>
            <p:ph idx="1"/>
          </p:nvPr>
        </p:nvSpPr>
        <p:spPr>
          <a:xfrm>
            <a:off x="360277" y="2423604"/>
            <a:ext cx="11471446" cy="4103174"/>
          </a:xfrm>
        </p:spPr>
        <p:txBody>
          <a:bodyPr>
            <a:normAutofit/>
          </a:bodyPr>
          <a:lstStyle/>
          <a:p>
            <a:pPr marL="0" indent="0">
              <a:buNone/>
            </a:pPr>
            <a:endParaRPr lang="en-IN" sz="2400" dirty="0">
              <a:solidFill>
                <a:schemeClr val="accent2">
                  <a:lumMod val="75000"/>
                </a:schemeClr>
              </a:solidFill>
            </a:endParaRPr>
          </a:p>
          <a:p>
            <a:pPr marL="0" indent="0">
              <a:buNone/>
            </a:pPr>
            <a:r>
              <a:rPr lang="en-IN" dirty="0">
                <a:latin typeface="Palatino Linotype" panose="02040502050505030304" pitchFamily="18" charset="0"/>
              </a:rPr>
              <a:t>1. INTRODUCTION</a:t>
            </a:r>
          </a:p>
          <a:p>
            <a:pPr marL="0" indent="0">
              <a:buNone/>
            </a:pPr>
            <a:r>
              <a:rPr lang="en-IN" dirty="0">
                <a:latin typeface="Palatino Linotype" panose="02040502050505030304" pitchFamily="18" charset="0"/>
              </a:rPr>
              <a:t>2. OBJECTIVE</a:t>
            </a:r>
          </a:p>
          <a:p>
            <a:pPr marL="0" indent="0">
              <a:buNone/>
            </a:pPr>
            <a:r>
              <a:rPr lang="en-IN" dirty="0">
                <a:latin typeface="Palatino Linotype" panose="02040502050505030304" pitchFamily="18" charset="0"/>
              </a:rPr>
              <a:t>3. PROBLEM STATEMENT </a:t>
            </a:r>
          </a:p>
          <a:p>
            <a:pPr marL="0" indent="0">
              <a:buNone/>
            </a:pPr>
            <a:r>
              <a:rPr lang="en-IN" dirty="0">
                <a:latin typeface="Palatino Linotype" panose="02040502050505030304" pitchFamily="18" charset="0"/>
              </a:rPr>
              <a:t>4. METHODOLOGY</a:t>
            </a:r>
          </a:p>
          <a:p>
            <a:pPr marL="0" indent="0">
              <a:buNone/>
            </a:pPr>
            <a:r>
              <a:rPr lang="en-IN" dirty="0">
                <a:latin typeface="Palatino Linotype" panose="02040502050505030304" pitchFamily="18" charset="0"/>
              </a:rPr>
              <a:t>5. RESULTS </a:t>
            </a:r>
          </a:p>
          <a:p>
            <a:pPr marL="0" indent="0">
              <a:buNone/>
            </a:pPr>
            <a:r>
              <a:rPr lang="en-IN" dirty="0">
                <a:latin typeface="Palatino Linotype" panose="02040502050505030304" pitchFamily="18" charset="0"/>
              </a:rPr>
              <a:t>6. CONCLUSION AND FUTURE ENHANCEMENT</a:t>
            </a:r>
          </a:p>
        </p:txBody>
      </p:sp>
    </p:spTree>
    <p:extLst>
      <p:ext uri="{BB962C8B-B14F-4D97-AF65-F5344CB8AC3E}">
        <p14:creationId xmlns:p14="http://schemas.microsoft.com/office/powerpoint/2010/main" val="19524310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descr="Graphical user interface, text&#10;&#10;Description automatically generated">
            <a:extLst>
              <a:ext uri="{FF2B5EF4-FFF2-40B4-BE49-F238E27FC236}">
                <a16:creationId xmlns:a16="http://schemas.microsoft.com/office/drawing/2014/main" id="{64B6809A-F91E-46FD-8F53-576724C599EC}"/>
              </a:ext>
            </a:extLst>
          </p:cNvPr>
          <p:cNvPicPr>
            <a:picLocks noChangeAspect="1"/>
          </p:cNvPicPr>
          <p:nvPr/>
        </p:nvPicPr>
        <p:blipFill>
          <a:blip r:embed="rId2"/>
          <a:stretch>
            <a:fillRect/>
          </a:stretch>
        </p:blipFill>
        <p:spPr>
          <a:xfrm>
            <a:off x="366656" y="274058"/>
            <a:ext cx="11458688" cy="630988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675294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807A9-03BE-41B6-9688-F5B4AA0688B4}"/>
              </a:ext>
            </a:extLst>
          </p:cNvPr>
          <p:cNvSpPr>
            <a:spLocks noGrp="1"/>
          </p:cNvSpPr>
          <p:nvPr>
            <p:ph type="title"/>
          </p:nvPr>
        </p:nvSpPr>
        <p:spPr>
          <a:xfrm>
            <a:off x="487729" y="1376213"/>
            <a:ext cx="8770571" cy="671662"/>
          </a:xfrm>
        </p:spPr>
        <p:txBody>
          <a:bodyPr>
            <a:noAutofit/>
          </a:bodyPr>
          <a:lstStyle/>
          <a:p>
            <a:r>
              <a:rPr lang="en-US" sz="4000" b="1" dirty="0">
                <a:solidFill>
                  <a:schemeClr val="accent2">
                    <a:lumMod val="75000"/>
                  </a:schemeClr>
                </a:solidFill>
              </a:rPr>
              <a:t>RESULT:</a:t>
            </a:r>
            <a:endParaRPr lang="en-IN" sz="4000" b="1" dirty="0">
              <a:solidFill>
                <a:schemeClr val="accent2">
                  <a:lumMod val="75000"/>
                </a:schemeClr>
              </a:solidFill>
            </a:endParaRPr>
          </a:p>
        </p:txBody>
      </p:sp>
      <p:pic>
        <p:nvPicPr>
          <p:cNvPr id="4" name="Picture 2" descr="Automated reverse vending machine ｜ Seiu Japan Co., Ltd. Old Paper,  Aluminum Cans, Waste Plastics, and Plastic Bottle Recycling">
            <a:extLst>
              <a:ext uri="{FF2B5EF4-FFF2-40B4-BE49-F238E27FC236}">
                <a16:creationId xmlns:a16="http://schemas.microsoft.com/office/drawing/2014/main" id="{92AE55E7-EFB6-4B58-9C74-B475C727D34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36253" y="2463800"/>
            <a:ext cx="9919494" cy="4013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34640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363707"/>
            <a:ext cx="11206949" cy="684168"/>
          </a:xfrm>
        </p:spPr>
        <p:txBody>
          <a:bodyPr>
            <a:normAutofit fontScale="90000"/>
          </a:bodyPr>
          <a:lstStyle/>
          <a:p>
            <a:r>
              <a:rPr lang="en-IN" b="1" dirty="0">
                <a:solidFill>
                  <a:schemeClr val="accent2">
                    <a:lumMod val="75000"/>
                  </a:schemeClr>
                </a:solidFill>
                <a:latin typeface="Palatino Linotype" panose="02040502050505030304" pitchFamily="18" charset="0"/>
              </a:rPr>
              <a:t>CONCLUSION:</a:t>
            </a:r>
          </a:p>
        </p:txBody>
      </p:sp>
      <p:sp>
        <p:nvSpPr>
          <p:cNvPr id="5" name="TextBox 4">
            <a:extLst>
              <a:ext uri="{FF2B5EF4-FFF2-40B4-BE49-F238E27FC236}">
                <a16:creationId xmlns:a16="http://schemas.microsoft.com/office/drawing/2014/main" id="{8A626773-B262-43C6-9272-E5859876A7A8}"/>
              </a:ext>
            </a:extLst>
          </p:cNvPr>
          <p:cNvSpPr txBox="1"/>
          <p:nvPr/>
        </p:nvSpPr>
        <p:spPr>
          <a:xfrm>
            <a:off x="216023" y="2281317"/>
            <a:ext cx="11975977" cy="4154984"/>
          </a:xfrm>
          <a:prstGeom prst="rect">
            <a:avLst/>
          </a:prstGeom>
          <a:noFill/>
        </p:spPr>
        <p:txBody>
          <a:bodyPr wrap="square">
            <a:spAutoFit/>
          </a:bodyPr>
          <a:lstStyle/>
          <a:p>
            <a:pPr marL="285750" indent="-285750">
              <a:buFont typeface="Wingdings" panose="05000000000000000000" pitchFamily="2" charset="2"/>
              <a:buChar char="q"/>
            </a:pPr>
            <a:r>
              <a:rPr lang="en-US" sz="2200" dirty="0">
                <a:solidFill>
                  <a:schemeClr val="tx2">
                    <a:lumMod val="75000"/>
                    <a:lumOff val="25000"/>
                  </a:schemeClr>
                </a:solidFill>
                <a:latin typeface="Palatino Linotype" panose="02040502050505030304" pitchFamily="18" charset="0"/>
                <a:ea typeface="+mn-lt"/>
                <a:cs typeface="+mn-lt"/>
              </a:rPr>
              <a:t>In this project, a prototype of the Smart Plastic Recycle Machine is successfully simulated. User inputs plastic material into the system, the system enables the summation of points throughout the recycling process.</a:t>
            </a:r>
            <a:endParaRPr lang="en-US" sz="2200" dirty="0">
              <a:solidFill>
                <a:schemeClr val="tx2">
                  <a:lumMod val="75000"/>
                  <a:lumOff val="25000"/>
                </a:schemeClr>
              </a:solidFill>
              <a:latin typeface="Palatino Linotype" panose="02040502050505030304" pitchFamily="18" charset="0"/>
              <a:ea typeface="Tahoma"/>
              <a:cs typeface="Tahoma"/>
            </a:endParaRPr>
          </a:p>
          <a:p>
            <a:endParaRPr lang="en-US" sz="2200" dirty="0">
              <a:solidFill>
                <a:schemeClr val="tx2">
                  <a:lumMod val="75000"/>
                  <a:lumOff val="25000"/>
                </a:schemeClr>
              </a:solidFill>
              <a:latin typeface="Palatino Linotype" panose="02040502050505030304" pitchFamily="18" charset="0"/>
              <a:ea typeface="Tahoma"/>
              <a:cs typeface="Tahoma"/>
            </a:endParaRPr>
          </a:p>
          <a:p>
            <a:pPr marL="342900" indent="-342900">
              <a:buFont typeface="Wingdings" panose="05000000000000000000" pitchFamily="2" charset="2"/>
              <a:buChar char="q"/>
            </a:pPr>
            <a:r>
              <a:rPr lang="en-US" sz="2200" dirty="0">
                <a:solidFill>
                  <a:schemeClr val="tx2">
                    <a:lumMod val="75000"/>
                    <a:lumOff val="25000"/>
                  </a:schemeClr>
                </a:solidFill>
                <a:latin typeface="Palatino Linotype" panose="02040502050505030304" pitchFamily="18" charset="0"/>
                <a:ea typeface="+mn-lt"/>
                <a:cs typeface="+mn-lt"/>
              </a:rPr>
              <a:t>The reward coins and weight of plastic increment with every input to the system. If the user inputs an invalid object or invalid type item into the system, system cannot except the input material and reset the system. </a:t>
            </a:r>
            <a:endParaRPr lang="en-US" sz="2200" dirty="0">
              <a:solidFill>
                <a:schemeClr val="tx2">
                  <a:lumMod val="75000"/>
                  <a:lumOff val="25000"/>
                </a:schemeClr>
              </a:solidFill>
              <a:latin typeface="Palatino Linotype" panose="02040502050505030304" pitchFamily="18" charset="0"/>
              <a:ea typeface="Tahoma"/>
              <a:cs typeface="Tahoma"/>
            </a:endParaRPr>
          </a:p>
          <a:p>
            <a:endParaRPr lang="en-US" sz="2200" dirty="0">
              <a:solidFill>
                <a:schemeClr val="tx2">
                  <a:lumMod val="75000"/>
                  <a:lumOff val="25000"/>
                </a:schemeClr>
              </a:solidFill>
              <a:latin typeface="Palatino Linotype" panose="02040502050505030304" pitchFamily="18" charset="0"/>
              <a:ea typeface="Tahoma"/>
              <a:cs typeface="Tahoma"/>
            </a:endParaRPr>
          </a:p>
          <a:p>
            <a:pPr marL="342900" indent="-342900">
              <a:buFont typeface="Wingdings" panose="05000000000000000000" pitchFamily="2" charset="2"/>
              <a:buChar char="q"/>
            </a:pPr>
            <a:r>
              <a:rPr lang="en-US" sz="2200" dirty="0">
                <a:solidFill>
                  <a:schemeClr val="tx2">
                    <a:lumMod val="75000"/>
                    <a:lumOff val="25000"/>
                  </a:schemeClr>
                </a:solidFill>
                <a:latin typeface="Palatino Linotype" panose="02040502050505030304" pitchFamily="18" charset="0"/>
                <a:ea typeface="+mn-lt"/>
                <a:cs typeface="+mn-lt"/>
              </a:rPr>
              <a:t>The system will work efficiently and cost effective in implementing the design of creating the recycle machine’s programmable hardware-based detection system using image processing. The future scope of this proposed of this project  is to implement whole system on hardware.</a:t>
            </a:r>
            <a:endParaRPr lang="en-US" sz="2200" dirty="0">
              <a:solidFill>
                <a:schemeClr val="tx2">
                  <a:lumMod val="75000"/>
                  <a:lumOff val="25000"/>
                </a:schemeClr>
              </a:solidFill>
              <a:latin typeface="Palatino Linotype" panose="02040502050505030304" pitchFamily="18" charset="0"/>
              <a:ea typeface="Tahoma"/>
              <a:cs typeface="Tahoma"/>
            </a:endParaRPr>
          </a:p>
        </p:txBody>
      </p:sp>
    </p:spTree>
    <p:extLst>
      <p:ext uri="{BB962C8B-B14F-4D97-AF65-F5344CB8AC3E}">
        <p14:creationId xmlns:p14="http://schemas.microsoft.com/office/powerpoint/2010/main" val="2017661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8B3678-DAC6-47C8-8656-E3C34E64AE95}"/>
              </a:ext>
            </a:extLst>
          </p:cNvPr>
          <p:cNvSpPr txBox="1"/>
          <p:nvPr/>
        </p:nvSpPr>
        <p:spPr>
          <a:xfrm>
            <a:off x="542925" y="514350"/>
            <a:ext cx="11353799" cy="5847755"/>
          </a:xfrm>
          <a:prstGeom prst="rect">
            <a:avLst/>
          </a:prstGeom>
          <a:noFill/>
        </p:spPr>
        <p:txBody>
          <a:bodyPr wrap="square" rtlCol="0">
            <a:spAutoFit/>
          </a:bodyPr>
          <a:lstStyle/>
          <a:p>
            <a:pPr marL="342900" indent="-342900">
              <a:buFont typeface="Wingdings" panose="05000000000000000000" pitchFamily="2" charset="2"/>
              <a:buChar char="q"/>
            </a:pPr>
            <a:r>
              <a:rPr lang="en-US" sz="2200" b="1" dirty="0">
                <a:solidFill>
                  <a:schemeClr val="accent2">
                    <a:lumMod val="75000"/>
                  </a:schemeClr>
                </a:solidFill>
                <a:latin typeface="Palatino Linotype" panose="02040502050505030304" pitchFamily="18" charset="0"/>
                <a:ea typeface="+mn-lt"/>
                <a:cs typeface="+mn-lt"/>
              </a:rPr>
              <a:t>THE CHALLENGES &amp; SCOPE:</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mn-lt"/>
                <a:cs typeface="+mn-lt"/>
              </a:rPr>
              <a:t>Improved detection accuracy of the recycling system.</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mn-lt"/>
                <a:cs typeface="+mn-lt"/>
              </a:rPr>
              <a:t>Sorting system for different materials.</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mn-lt"/>
                <a:cs typeface="+mn-lt"/>
              </a:rPr>
              <a:t>Redemption of reward points.</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mn-lt"/>
                <a:cs typeface="+mn-lt"/>
              </a:rPr>
              <a:t>Lower energy consumption.</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Easy disposal and collection system.</a:t>
            </a:r>
          </a:p>
          <a:p>
            <a:pPr marL="457200" indent="-457200">
              <a:buFont typeface="+mj-lt"/>
              <a:buAutoNum type="arabicPeriod"/>
            </a:pPr>
            <a:endParaRPr lang="en-US" sz="2200" dirty="0">
              <a:solidFill>
                <a:schemeClr val="tx2">
                  <a:lumMod val="75000"/>
                  <a:lumOff val="25000"/>
                </a:schemeClr>
              </a:solidFill>
              <a:latin typeface="Palatino Linotype" panose="02040502050505030304" pitchFamily="18" charset="0"/>
              <a:ea typeface="Tahoma"/>
              <a:cs typeface="Tahoma"/>
            </a:endParaRPr>
          </a:p>
          <a:p>
            <a:pPr marL="800100" lvl="1" indent="-342900">
              <a:buFont typeface="Wingdings" panose="05000000000000000000" pitchFamily="2" charset="2"/>
              <a:buChar char="q"/>
            </a:pPr>
            <a:r>
              <a:rPr lang="en-US" sz="2200" b="1" dirty="0">
                <a:solidFill>
                  <a:schemeClr val="accent2">
                    <a:lumMod val="75000"/>
                  </a:schemeClr>
                </a:solidFill>
                <a:latin typeface="Palatino Linotype" panose="02040502050505030304" pitchFamily="18" charset="0"/>
                <a:ea typeface="Tahoma"/>
                <a:cs typeface="Tahoma"/>
              </a:rPr>
              <a:t>IMPLEMENTATION:</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RELIABILITY: The machine will be able to work with minimum supervision.</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ACCURACY: The machine will be able to detect plastic objects with image processing also differentiate it with other non-plastic objects.</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RESPONSE TIME: The machine will be able to complete operation fast. Transaction time should be minimum for the user.</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EFFICIENCY: The machine must accept all types of plastic objects irrespective of all sizes, shape &amp; color. And reject non-plastic objects.</a:t>
            </a:r>
          </a:p>
          <a:p>
            <a:pPr marL="457200" indent="-457200">
              <a:buFont typeface="+mj-lt"/>
              <a:buAutoNum type="arabicPeriod"/>
            </a:pPr>
            <a:r>
              <a:rPr lang="en-US" sz="2200" dirty="0">
                <a:solidFill>
                  <a:schemeClr val="tx2">
                    <a:lumMod val="75000"/>
                    <a:lumOff val="25000"/>
                  </a:schemeClr>
                </a:solidFill>
                <a:latin typeface="Palatino Linotype" panose="02040502050505030304" pitchFamily="18" charset="0"/>
                <a:ea typeface="Tahoma"/>
                <a:cs typeface="Tahoma"/>
              </a:rPr>
              <a:t>FUNCTIONALITY: The machine must be able to function and complete process of operation without fail starting from detection to crediting the reward.</a:t>
            </a:r>
            <a:endParaRPr lang="en-US" dirty="0"/>
          </a:p>
        </p:txBody>
      </p:sp>
    </p:spTree>
    <p:extLst>
      <p:ext uri="{BB962C8B-B14F-4D97-AF65-F5344CB8AC3E}">
        <p14:creationId xmlns:p14="http://schemas.microsoft.com/office/powerpoint/2010/main" val="3268342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A4C4A-58AF-47A7-AF87-C7798651F270}"/>
              </a:ext>
            </a:extLst>
          </p:cNvPr>
          <p:cNvSpPr>
            <a:spLocks noGrp="1"/>
          </p:cNvSpPr>
          <p:nvPr>
            <p:ph type="title"/>
          </p:nvPr>
        </p:nvSpPr>
        <p:spPr>
          <a:xfrm>
            <a:off x="944626" y="1427721"/>
            <a:ext cx="8451451" cy="734454"/>
          </a:xfrm>
        </p:spPr>
        <p:txBody>
          <a:bodyPr>
            <a:normAutofit/>
          </a:bodyPr>
          <a:lstStyle/>
          <a:p>
            <a:r>
              <a:rPr lang="en-US" sz="4000" dirty="0">
                <a:solidFill>
                  <a:schemeClr val="accent2">
                    <a:lumMod val="75000"/>
                  </a:schemeClr>
                </a:solidFill>
                <a:latin typeface="Palatino Linotype" panose="02040502050505030304" pitchFamily="18" charset="0"/>
              </a:rPr>
              <a:t>FUTURE</a:t>
            </a:r>
            <a:r>
              <a:rPr lang="en-US" sz="4000" b="1" dirty="0">
                <a:solidFill>
                  <a:schemeClr val="accent2">
                    <a:lumMod val="75000"/>
                  </a:schemeClr>
                </a:solidFill>
                <a:latin typeface="Palatino Linotype" panose="02040502050505030304" pitchFamily="18" charset="0"/>
              </a:rPr>
              <a:t> </a:t>
            </a:r>
            <a:r>
              <a:rPr lang="en-US" sz="4000" dirty="0">
                <a:solidFill>
                  <a:schemeClr val="accent2">
                    <a:lumMod val="75000"/>
                  </a:schemeClr>
                </a:solidFill>
                <a:latin typeface="Palatino Linotype" panose="02040502050505030304" pitchFamily="18" charset="0"/>
              </a:rPr>
              <a:t>ENHANCEMENT</a:t>
            </a:r>
            <a:r>
              <a:rPr lang="en-US" sz="4000" b="1" dirty="0">
                <a:solidFill>
                  <a:schemeClr val="accent2">
                    <a:lumMod val="75000"/>
                  </a:schemeClr>
                </a:solidFill>
                <a:latin typeface="Palatino Linotype" panose="02040502050505030304" pitchFamily="18" charset="0"/>
              </a:rPr>
              <a:t>:</a:t>
            </a:r>
            <a:endParaRPr lang="en-IN" sz="4000" b="1" dirty="0">
              <a:solidFill>
                <a:schemeClr val="accent2">
                  <a:lumMod val="75000"/>
                </a:schemeClr>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F85A8EEE-F48C-492C-8D41-F0C6C38B1BDC}"/>
              </a:ext>
            </a:extLst>
          </p:cNvPr>
          <p:cNvSpPr>
            <a:spLocks noGrp="1"/>
          </p:cNvSpPr>
          <p:nvPr>
            <p:ph idx="1"/>
          </p:nvPr>
        </p:nvSpPr>
        <p:spPr>
          <a:xfrm>
            <a:off x="628650" y="2162175"/>
            <a:ext cx="8767427" cy="4486275"/>
          </a:xfrm>
        </p:spPr>
        <p:txBody>
          <a:bodyPr>
            <a:noAutofit/>
          </a:bodyPr>
          <a:lstStyle/>
          <a:p>
            <a:pPr>
              <a:buFont typeface="Wingdings" panose="05000000000000000000" pitchFamily="2" charset="2"/>
              <a:buChar char="q"/>
            </a:pPr>
            <a:r>
              <a:rPr lang="en-US" sz="2200" dirty="0">
                <a:latin typeface="Palatino Linotype" panose="02040502050505030304" pitchFamily="18" charset="0"/>
              </a:rPr>
              <a:t>The remaining problems and scopes of this work are: </a:t>
            </a:r>
          </a:p>
          <a:p>
            <a:pPr marL="0" indent="0">
              <a:buNone/>
            </a:pPr>
            <a:r>
              <a:rPr lang="en-US" sz="2200" dirty="0">
                <a:latin typeface="Palatino Linotype" panose="02040502050505030304" pitchFamily="18" charset="0"/>
              </a:rPr>
              <a:t>1. Improved detection accuracy </a:t>
            </a:r>
          </a:p>
          <a:p>
            <a:pPr marL="0" indent="0">
              <a:buNone/>
            </a:pPr>
            <a:r>
              <a:rPr lang="en-US" sz="2200" dirty="0">
                <a:latin typeface="Palatino Linotype" panose="02040502050505030304" pitchFamily="18" charset="0"/>
              </a:rPr>
              <a:t>2. Simpler user identification method</a:t>
            </a:r>
          </a:p>
          <a:p>
            <a:pPr marL="0" indent="0">
              <a:buNone/>
            </a:pPr>
            <a:r>
              <a:rPr lang="en-US" sz="2200" dirty="0">
                <a:latin typeface="Palatino Linotype" panose="02040502050505030304" pitchFamily="18" charset="0"/>
              </a:rPr>
              <a:t>3. Can accept glass bottles</a:t>
            </a:r>
          </a:p>
          <a:p>
            <a:pPr marL="0" indent="0">
              <a:buNone/>
            </a:pPr>
            <a:r>
              <a:rPr lang="en-US" sz="2200" dirty="0">
                <a:latin typeface="Palatino Linotype" panose="02040502050505030304" pitchFamily="18" charset="0"/>
              </a:rPr>
              <a:t>4. Can implement ticket vending in return of plastic bottles </a:t>
            </a:r>
          </a:p>
          <a:p>
            <a:pPr marL="0" indent="0">
              <a:buNone/>
            </a:pPr>
            <a:r>
              <a:rPr lang="en-US" sz="2200" dirty="0">
                <a:latin typeface="Palatino Linotype" panose="02040502050505030304" pitchFamily="18" charset="0"/>
              </a:rPr>
              <a:t>5. Can interlink online bank accounts for funds transfer </a:t>
            </a:r>
          </a:p>
          <a:p>
            <a:pPr marL="0" indent="0">
              <a:buNone/>
            </a:pPr>
            <a:r>
              <a:rPr lang="en-US" sz="2200" dirty="0">
                <a:latin typeface="Palatino Linotype" panose="02040502050505030304" pitchFamily="18" charset="0"/>
              </a:rPr>
              <a:t>6. Can issue Cards (like debit cards) </a:t>
            </a:r>
          </a:p>
          <a:p>
            <a:pPr marL="0" indent="0">
              <a:buNone/>
            </a:pPr>
            <a:r>
              <a:rPr lang="en-US" sz="2200" dirty="0">
                <a:latin typeface="Palatino Linotype" panose="02040502050505030304" pitchFamily="18" charset="0"/>
              </a:rPr>
              <a:t>7. Solar energy can be used for power supply</a:t>
            </a:r>
          </a:p>
          <a:p>
            <a:pPr marL="0" indent="0">
              <a:buNone/>
            </a:pPr>
            <a:r>
              <a:rPr lang="en-US" sz="2200" dirty="0">
                <a:latin typeface="Palatino Linotype" panose="02040502050505030304" pitchFamily="18" charset="0"/>
              </a:rPr>
              <a:t>8. Can be used by large number of people </a:t>
            </a:r>
            <a:endParaRPr lang="en-IN" sz="2200" dirty="0">
              <a:latin typeface="Palatino Linotype" panose="02040502050505030304" pitchFamily="18" charset="0"/>
            </a:endParaRPr>
          </a:p>
        </p:txBody>
      </p:sp>
    </p:spTree>
    <p:extLst>
      <p:ext uri="{BB962C8B-B14F-4D97-AF65-F5344CB8AC3E}">
        <p14:creationId xmlns:p14="http://schemas.microsoft.com/office/powerpoint/2010/main" val="3265601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703" y="1208313"/>
            <a:ext cx="8596668" cy="881743"/>
          </a:xfrm>
        </p:spPr>
        <p:txBody>
          <a:bodyPr>
            <a:normAutofit/>
          </a:bodyPr>
          <a:lstStyle/>
          <a:p>
            <a:r>
              <a:rPr lang="en-IN" sz="4000" dirty="0">
                <a:solidFill>
                  <a:schemeClr val="accent2">
                    <a:lumMod val="75000"/>
                  </a:schemeClr>
                </a:solidFill>
              </a:rPr>
              <a:t>REFERENCES</a:t>
            </a:r>
            <a:r>
              <a:rPr lang="en-IN" sz="4000" b="1" dirty="0">
                <a:solidFill>
                  <a:schemeClr val="accent2">
                    <a:lumMod val="75000"/>
                  </a:schemeClr>
                </a:solidFill>
              </a:rPr>
              <a:t>:</a:t>
            </a:r>
          </a:p>
        </p:txBody>
      </p:sp>
      <p:sp>
        <p:nvSpPr>
          <p:cNvPr id="3" name="Content Placeholder 2"/>
          <p:cNvSpPr>
            <a:spLocks noGrp="1"/>
          </p:cNvSpPr>
          <p:nvPr>
            <p:ph idx="1"/>
          </p:nvPr>
        </p:nvSpPr>
        <p:spPr>
          <a:xfrm>
            <a:off x="451703" y="2220685"/>
            <a:ext cx="11288594" cy="4161065"/>
          </a:xfrm>
        </p:spPr>
        <p:txBody>
          <a:bodyPr>
            <a:normAutofit fontScale="25000" lnSpcReduction="20000"/>
          </a:bodyPr>
          <a:lstStyle/>
          <a:p>
            <a:pPr marL="0" indent="0">
              <a:buNone/>
            </a:pPr>
            <a:endParaRPr lang="en-IN" dirty="0"/>
          </a:p>
          <a:p>
            <a:pPr>
              <a:buFont typeface="Wingdings" panose="05000000000000000000" pitchFamily="2" charset="2"/>
              <a:buChar char="q"/>
            </a:pPr>
            <a:r>
              <a:rPr lang="en-IN" sz="8800" dirty="0" err="1">
                <a:latin typeface="Palatino Linotype" panose="02040502050505030304" pitchFamily="18" charset="0"/>
              </a:rPr>
              <a:t>Maofic</a:t>
            </a:r>
            <a:r>
              <a:rPr lang="en-IN" sz="8800" dirty="0">
                <a:latin typeface="Palatino Linotype" panose="02040502050505030304" pitchFamily="18" charset="0"/>
              </a:rPr>
              <a:t> Farhan Karin, </a:t>
            </a:r>
            <a:r>
              <a:rPr lang="en-IN" sz="8800" dirty="0" err="1">
                <a:latin typeface="Palatino Linotype" panose="02040502050505030304" pitchFamily="18" charset="0"/>
              </a:rPr>
              <a:t>Khandaker</a:t>
            </a:r>
            <a:r>
              <a:rPr lang="en-IN" sz="8800" dirty="0">
                <a:latin typeface="Palatino Linotype" panose="02040502050505030304" pitchFamily="18" charset="0"/>
              </a:rPr>
              <a:t> Sharif Noor, Hasan U. Zaman Department of Electrical &amp; Computer </a:t>
            </a:r>
            <a:r>
              <a:rPr lang="en-IN" sz="8800" dirty="0" err="1">
                <a:latin typeface="Palatino Linotype" panose="02040502050505030304" pitchFamily="18" charset="0"/>
              </a:rPr>
              <a:t>EngineeringNorth</a:t>
            </a:r>
            <a:r>
              <a:rPr lang="en-IN" sz="8800" dirty="0">
                <a:latin typeface="Palatino Linotype" panose="02040502050505030304" pitchFamily="18" charset="0"/>
              </a:rPr>
              <a:t> South University “Hardware Based Design and Implementation of a Bottle Recycling Machine using </a:t>
            </a:r>
            <a:r>
              <a:rPr lang="en-IN" sz="8800" dirty="0" err="1">
                <a:latin typeface="Palatino Linotype" panose="02040502050505030304" pitchFamily="18" charset="0"/>
              </a:rPr>
              <a:t>FPGA”proceedings</a:t>
            </a:r>
            <a:r>
              <a:rPr lang="en-IN" sz="8800" dirty="0">
                <a:latin typeface="Palatino Linotype" panose="02040502050505030304" pitchFamily="18" charset="0"/>
              </a:rPr>
              <a:t> of 978-1-5090-1181-0/16/$31.00 ©2016 IEEE.</a:t>
            </a:r>
          </a:p>
          <a:p>
            <a:pPr>
              <a:buFont typeface="Wingdings" panose="05000000000000000000" pitchFamily="2" charset="2"/>
              <a:buChar char="q"/>
            </a:pPr>
            <a:r>
              <a:rPr lang="en-IN" sz="8800" dirty="0" err="1">
                <a:latin typeface="Palatino Linotype" panose="02040502050505030304" pitchFamily="18" charset="0"/>
              </a:rPr>
              <a:t>Seyed</a:t>
            </a:r>
            <a:r>
              <a:rPr lang="en-IN" sz="8800" dirty="0">
                <a:latin typeface="Palatino Linotype" panose="02040502050505030304" pitchFamily="18" charset="0"/>
              </a:rPr>
              <a:t> Bahram </a:t>
            </a:r>
            <a:r>
              <a:rPr lang="en-IN" sz="8800" dirty="0" err="1">
                <a:latin typeface="Palatino Linotype" panose="02040502050505030304" pitchFamily="18" charset="0"/>
              </a:rPr>
              <a:t>Zahir</a:t>
            </a:r>
            <a:r>
              <a:rPr lang="en-IN" sz="8800" dirty="0">
                <a:latin typeface="Palatino Linotype" panose="02040502050505030304" pitchFamily="18" charset="0"/>
              </a:rPr>
              <a:t> </a:t>
            </a:r>
            <a:r>
              <a:rPr lang="en-IN" sz="8800" dirty="0" err="1">
                <a:latin typeface="Palatino Linotype" panose="02040502050505030304" pitchFamily="18" charset="0"/>
              </a:rPr>
              <a:t>Azami</a:t>
            </a:r>
            <a:r>
              <a:rPr lang="en-IN" sz="8800" dirty="0">
                <a:latin typeface="Palatino Linotype" panose="02040502050505030304" pitchFamily="18" charset="0"/>
              </a:rPr>
              <a:t> &amp; Mohammad </a:t>
            </a:r>
            <a:r>
              <a:rPr lang="en-IN" sz="8800" dirty="0" err="1">
                <a:latin typeface="Palatino Linotype" panose="02040502050505030304" pitchFamily="18" charset="0"/>
              </a:rPr>
              <a:t>Tanabian</a:t>
            </a:r>
            <a:r>
              <a:rPr lang="en-IN" sz="8800" dirty="0">
                <a:latin typeface="Palatino Linotype" panose="02040502050505030304" pitchFamily="18" charset="0"/>
              </a:rPr>
              <a:t> “Automatic Mobile Payment on a non- Connected </a:t>
            </a:r>
            <a:r>
              <a:rPr lang="en-IN" sz="8800" dirty="0" err="1">
                <a:latin typeface="Palatino Linotype" panose="02040502050505030304" pitchFamily="18" charset="0"/>
              </a:rPr>
              <a:t>VendingMachine</a:t>
            </a:r>
            <a:r>
              <a:rPr lang="en-IN" sz="8800" dirty="0">
                <a:latin typeface="Palatino Linotype" panose="02040502050505030304" pitchFamily="18" charset="0"/>
              </a:rPr>
              <a:t>” proceedings of Canadian Conference on Electrical and Computer Engineering, May 2004, pp- 731-734 Niagara Falls, </a:t>
            </a:r>
            <a:r>
              <a:rPr lang="en-IN" sz="8800" dirty="0" err="1">
                <a:latin typeface="Palatino Linotype" panose="02040502050505030304" pitchFamily="18" charset="0"/>
              </a:rPr>
              <a:t>Ontario,Canada</a:t>
            </a:r>
            <a:r>
              <a:rPr lang="en-IN" sz="8800" dirty="0">
                <a:latin typeface="Palatino Linotype" panose="02040502050505030304" pitchFamily="18" charset="0"/>
              </a:rPr>
              <a:t>.</a:t>
            </a:r>
          </a:p>
          <a:p>
            <a:pPr>
              <a:buFont typeface="Wingdings" panose="05000000000000000000" pitchFamily="2" charset="2"/>
              <a:buChar char="q"/>
            </a:pPr>
            <a:r>
              <a:rPr lang="en-IN" sz="8800" dirty="0">
                <a:latin typeface="Palatino Linotype" panose="02040502050505030304" pitchFamily="18" charset="0"/>
              </a:rPr>
              <a:t>K. </a:t>
            </a:r>
            <a:r>
              <a:rPr lang="en-IN" sz="8800" dirty="0" err="1">
                <a:latin typeface="Palatino Linotype" panose="02040502050505030304" pitchFamily="18" charset="0"/>
              </a:rPr>
              <a:t>Martinko</a:t>
            </a:r>
            <a:r>
              <a:rPr lang="en-IN" sz="8800" dirty="0">
                <a:latin typeface="Palatino Linotype" panose="02040502050505030304" pitchFamily="18" charset="0"/>
              </a:rPr>
              <a:t>, "Pay for your subway ride in Beijing by recycling a plastic </a:t>
            </a:r>
            <a:r>
              <a:rPr lang="en-IN" sz="8800" dirty="0" err="1">
                <a:latin typeface="Palatino Linotype" panose="02040502050505030304" pitchFamily="18" charset="0"/>
              </a:rPr>
              <a:t>bottle",TreeHugger</a:t>
            </a:r>
            <a:r>
              <a:rPr lang="en-IN" sz="8800" dirty="0">
                <a:latin typeface="Palatino Linotype" panose="02040502050505030304" pitchFamily="18" charset="0"/>
              </a:rPr>
              <a:t>, 2014. [Online].Available: http://www.treehugger.com/culture/pay-your-subway-ride-beijingrecycling- plastic-bottle.html.</a:t>
            </a:r>
          </a:p>
          <a:p>
            <a:pPr marL="0" indent="0">
              <a:buNone/>
            </a:pPr>
            <a:r>
              <a:rPr lang="en-IN" sz="8800" dirty="0">
                <a:latin typeface="Palatino Linotype" panose="02040502050505030304" pitchFamily="18" charset="0"/>
              </a:rPr>
              <a:t>        [Accessed: 05-Jan-2016].</a:t>
            </a:r>
          </a:p>
          <a:p>
            <a:pPr marL="0" indent="0">
              <a:buNone/>
            </a:pPr>
            <a:r>
              <a:rPr lang="en-IN" dirty="0"/>
              <a:t>s</a:t>
            </a:r>
          </a:p>
        </p:txBody>
      </p:sp>
    </p:spTree>
    <p:extLst>
      <p:ext uri="{BB962C8B-B14F-4D97-AF65-F5344CB8AC3E}">
        <p14:creationId xmlns:p14="http://schemas.microsoft.com/office/powerpoint/2010/main" val="21961194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5478" y="945223"/>
            <a:ext cx="8596668" cy="2282623"/>
          </a:xfrm>
        </p:spPr>
        <p:txBody>
          <a:bodyPr>
            <a:normAutofit/>
          </a:bodyPr>
          <a:lstStyle/>
          <a:p>
            <a:pPr marL="0" indent="0">
              <a:buNone/>
            </a:pPr>
            <a:r>
              <a:rPr lang="en-IN" sz="7200" i="1" dirty="0">
                <a:solidFill>
                  <a:schemeClr val="accent2">
                    <a:lumMod val="75000"/>
                  </a:schemeClr>
                </a:solidFill>
                <a:effectLst>
                  <a:outerShdw blurRad="38100" dist="38100" dir="2700000" algn="tl">
                    <a:srgbClr val="000000">
                      <a:alpha val="43137"/>
                    </a:srgbClr>
                  </a:outerShdw>
                </a:effectLst>
              </a:rPr>
              <a:t>THANK YOU</a:t>
            </a:r>
            <a:endParaRPr lang="en-IN" sz="7200" dirty="0">
              <a:solidFill>
                <a:schemeClr val="accent2">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96375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AFBF1-8C53-493D-89F2-743F5D98A135}"/>
              </a:ext>
            </a:extLst>
          </p:cNvPr>
          <p:cNvSpPr>
            <a:spLocks noGrp="1"/>
          </p:cNvSpPr>
          <p:nvPr>
            <p:ph type="title"/>
          </p:nvPr>
        </p:nvSpPr>
        <p:spPr>
          <a:xfrm>
            <a:off x="452761" y="1429479"/>
            <a:ext cx="7279690" cy="807694"/>
          </a:xfrm>
        </p:spPr>
        <p:txBody>
          <a:bodyPr>
            <a:normAutofit fontScale="90000"/>
          </a:bodyPr>
          <a:lstStyle/>
          <a:p>
            <a:r>
              <a:rPr lang="en-US" b="1" dirty="0">
                <a:solidFill>
                  <a:schemeClr val="accent2">
                    <a:lumMod val="75000"/>
                  </a:schemeClr>
                </a:solidFill>
                <a:latin typeface="Palatino Linotype" panose="02040502050505030304" pitchFamily="18" charset="0"/>
              </a:rPr>
              <a:t>INTRODUCTION</a:t>
            </a:r>
            <a:r>
              <a:rPr lang="en-US" b="1" dirty="0">
                <a:solidFill>
                  <a:schemeClr val="accent2">
                    <a:lumMod val="75000"/>
                  </a:schemeClr>
                </a:solidFill>
              </a:rPr>
              <a:t>:</a:t>
            </a:r>
            <a:br>
              <a:rPr lang="en-US" b="1" dirty="0">
                <a:solidFill>
                  <a:schemeClr val="accent2">
                    <a:lumMod val="75000"/>
                  </a:schemeClr>
                </a:solidFill>
              </a:rPr>
            </a:br>
            <a:br>
              <a:rPr lang="en-US" b="1" dirty="0">
                <a:solidFill>
                  <a:schemeClr val="accent2">
                    <a:lumMod val="75000"/>
                  </a:schemeClr>
                </a:solidFill>
              </a:rPr>
            </a:br>
            <a:br>
              <a:rPr lang="en-US" b="1" dirty="0">
                <a:solidFill>
                  <a:schemeClr val="accent2">
                    <a:lumMod val="75000"/>
                  </a:schemeClr>
                </a:solidFill>
              </a:rPr>
            </a:br>
            <a:endParaRPr lang="en-IN" b="1" dirty="0">
              <a:solidFill>
                <a:schemeClr val="accent2">
                  <a:lumMod val="75000"/>
                </a:schemeClr>
              </a:solidFill>
            </a:endParaRPr>
          </a:p>
        </p:txBody>
      </p:sp>
      <p:sp>
        <p:nvSpPr>
          <p:cNvPr id="3" name="Content Placeholder 2">
            <a:extLst>
              <a:ext uri="{FF2B5EF4-FFF2-40B4-BE49-F238E27FC236}">
                <a16:creationId xmlns:a16="http://schemas.microsoft.com/office/drawing/2014/main" id="{32D1A4EC-CD5D-465C-B690-4A4D2966DFBE}"/>
              </a:ext>
            </a:extLst>
          </p:cNvPr>
          <p:cNvSpPr>
            <a:spLocks noGrp="1"/>
          </p:cNvSpPr>
          <p:nvPr>
            <p:ph idx="1"/>
          </p:nvPr>
        </p:nvSpPr>
        <p:spPr>
          <a:xfrm>
            <a:off x="452761" y="2237174"/>
            <a:ext cx="11461072" cy="4500978"/>
          </a:xfrm>
        </p:spPr>
        <p:txBody>
          <a:bodyPr>
            <a:normAutofit/>
          </a:bodyPr>
          <a:lstStyle/>
          <a:p>
            <a:pPr>
              <a:buFont typeface="Wingdings" panose="05000000000000000000" pitchFamily="2" charset="2"/>
              <a:buChar char="q"/>
            </a:pPr>
            <a:r>
              <a:rPr lang="en-US" dirty="0">
                <a:latin typeface="Palatino Linotype" panose="02040502050505030304" pitchFamily="18" charset="0"/>
              </a:rPr>
              <a:t>Modern world meets a lot of challenges that includes smart waste management system. It is becoming a matter of big concern if proper disposal system is not well managed. A nation can be said ahead of others if it can manage the waste effectively and recycling efficiently.</a:t>
            </a:r>
          </a:p>
          <a:p>
            <a:pPr>
              <a:buFont typeface="Wingdings" panose="05000000000000000000" pitchFamily="2" charset="2"/>
              <a:buChar char="q"/>
            </a:pPr>
            <a:endParaRPr lang="en-US" dirty="0">
              <a:latin typeface="Palatino Linotype" panose="02040502050505030304" pitchFamily="18" charset="0"/>
            </a:endParaRPr>
          </a:p>
          <a:p>
            <a:pPr>
              <a:buFont typeface="Wingdings" panose="05000000000000000000" pitchFamily="2" charset="2"/>
              <a:buChar char="q"/>
            </a:pPr>
            <a:r>
              <a:rPr lang="en-US" dirty="0">
                <a:latin typeface="Palatino Linotype" panose="02040502050505030304" pitchFamily="18" charset="0"/>
              </a:rPr>
              <a:t>The concept of automating the processing and disposal of solid waste is not new. Currently, there exist various types of machinery which attempt to sort one material from another with differing degrees of  success.</a:t>
            </a:r>
          </a:p>
          <a:p>
            <a:pPr>
              <a:buFont typeface="Wingdings" panose="05000000000000000000" pitchFamily="2" charset="2"/>
              <a:buChar char="q"/>
            </a:pPr>
            <a:endParaRPr lang="en-US" dirty="0">
              <a:latin typeface="Palatino Linotype" panose="02040502050505030304" pitchFamily="18" charset="0"/>
            </a:endParaRPr>
          </a:p>
          <a:p>
            <a:pPr>
              <a:buFont typeface="Wingdings" panose="05000000000000000000" pitchFamily="2" charset="2"/>
              <a:buChar char="q"/>
            </a:pPr>
            <a:r>
              <a:rPr lang="en-US" dirty="0">
                <a:latin typeface="Palatino Linotype" panose="02040502050505030304" pitchFamily="18" charset="0"/>
              </a:rPr>
              <a:t>In this work, Arduino UNO, servo motors, LCD display RFID are used. The main function of automatic sorting machine is to separate different materials found in waste streams and minimizing the amount of goods sent to landfill.</a:t>
            </a:r>
            <a:endParaRPr lang="en-IN" dirty="0">
              <a:latin typeface="Palatino Linotype" panose="02040502050505030304" pitchFamily="18" charset="0"/>
            </a:endParaRPr>
          </a:p>
        </p:txBody>
      </p:sp>
    </p:spTree>
    <p:extLst>
      <p:ext uri="{BB962C8B-B14F-4D97-AF65-F5344CB8AC3E}">
        <p14:creationId xmlns:p14="http://schemas.microsoft.com/office/powerpoint/2010/main" val="1703470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9549D4-D5C5-491A-AF3F-1D2B1E9432DF}"/>
              </a:ext>
            </a:extLst>
          </p:cNvPr>
          <p:cNvSpPr txBox="1"/>
          <p:nvPr/>
        </p:nvSpPr>
        <p:spPr>
          <a:xfrm>
            <a:off x="400050" y="628651"/>
            <a:ext cx="11345107" cy="3170099"/>
          </a:xfrm>
          <a:prstGeom prst="rect">
            <a:avLst/>
          </a:prstGeom>
          <a:noFill/>
        </p:spPr>
        <p:txBody>
          <a:bodyPr wrap="square">
            <a:spAutoFit/>
          </a:bodyPr>
          <a:lstStyle/>
          <a:p>
            <a:pPr marL="342900" indent="-342900">
              <a:buFont typeface="Wingdings" panose="05000000000000000000" pitchFamily="2" charset="2"/>
              <a:buChar char="q"/>
            </a:pPr>
            <a:r>
              <a:rPr lang="en-IN" sz="2000" dirty="0">
                <a:solidFill>
                  <a:schemeClr val="tx2">
                    <a:lumMod val="75000"/>
                    <a:lumOff val="25000"/>
                  </a:schemeClr>
                </a:solidFill>
                <a:latin typeface="Palatino Linotype" panose="02040502050505030304" pitchFamily="18" charset="0"/>
              </a:rPr>
              <a:t>Our system implements a standard recycle bin maintaining the conventional procedure for the user to dump the waste. Our product evaluates the dump waste according to its weight, type, number and shape of the recycle waste. </a:t>
            </a:r>
          </a:p>
          <a:p>
            <a:pPr marL="342900" indent="-342900">
              <a:buFont typeface="Wingdings" panose="05000000000000000000" pitchFamily="2" charset="2"/>
              <a:buChar char="q"/>
            </a:pPr>
            <a:endParaRPr lang="en-IN" sz="2000" dirty="0">
              <a:solidFill>
                <a:schemeClr val="tx2">
                  <a:lumMod val="75000"/>
                  <a:lumOff val="25000"/>
                </a:schemeClr>
              </a:solidFill>
            </a:endParaRPr>
          </a:p>
          <a:p>
            <a:pPr marL="342900" indent="-34290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This will benefit the users as well as the authorities that involved in waste management as all the transactions will be recorded in archive of this automated system. </a:t>
            </a:r>
          </a:p>
          <a:p>
            <a:pPr marL="342900" indent="-342900">
              <a:buFont typeface="Wingdings" panose="05000000000000000000" pitchFamily="2" charset="2"/>
              <a:buChar char="q"/>
            </a:pPr>
            <a:endParaRPr lang="en-US" sz="2000" dirty="0">
              <a:solidFill>
                <a:schemeClr val="tx2">
                  <a:lumMod val="75000"/>
                  <a:lumOff val="25000"/>
                </a:schemeClr>
              </a:solidFill>
              <a:latin typeface="Palatino Linotype" panose="02040502050505030304" pitchFamily="18" charset="0"/>
            </a:endParaRPr>
          </a:p>
          <a:p>
            <a:pPr marL="342900" indent="-342900">
              <a:buFont typeface="Wingdings" panose="05000000000000000000" pitchFamily="2" charset="2"/>
              <a:buChar char="q"/>
            </a:pPr>
            <a:r>
              <a:rPr lang="en-US" sz="2000" dirty="0">
                <a:solidFill>
                  <a:schemeClr val="tx2">
                    <a:lumMod val="75000"/>
                    <a:lumOff val="25000"/>
                  </a:schemeClr>
                </a:solidFill>
                <a:latin typeface="Palatino Linotype" panose="02040502050505030304" pitchFamily="18" charset="0"/>
              </a:rPr>
              <a:t>This product will emerge “waste to wealth” concept by motivating and encouraging people to recycle as they will be rewarded and eventually increase their awareness on the importance of waste  recycling. </a:t>
            </a:r>
          </a:p>
        </p:txBody>
      </p:sp>
      <p:pic>
        <p:nvPicPr>
          <p:cNvPr id="5" name="Picture 4">
            <a:extLst>
              <a:ext uri="{FF2B5EF4-FFF2-40B4-BE49-F238E27FC236}">
                <a16:creationId xmlns:a16="http://schemas.microsoft.com/office/drawing/2014/main" id="{09EA782C-104F-40C2-BD96-2E6CD6C38CD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9837" y="3921155"/>
            <a:ext cx="3012325" cy="23081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57492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368E-DD45-478A-9140-C0CED7A66299}"/>
              </a:ext>
            </a:extLst>
          </p:cNvPr>
          <p:cNvSpPr>
            <a:spLocks noGrp="1"/>
          </p:cNvSpPr>
          <p:nvPr>
            <p:ph type="title"/>
          </p:nvPr>
        </p:nvSpPr>
        <p:spPr>
          <a:xfrm>
            <a:off x="594804" y="1376039"/>
            <a:ext cx="11109467" cy="753021"/>
          </a:xfrm>
        </p:spPr>
        <p:txBody>
          <a:bodyPr>
            <a:normAutofit fontScale="90000"/>
          </a:bodyPr>
          <a:lstStyle/>
          <a:p>
            <a:r>
              <a:rPr lang="en-US" b="1" dirty="0">
                <a:solidFill>
                  <a:schemeClr val="accent2">
                    <a:lumMod val="75000"/>
                  </a:schemeClr>
                </a:solidFill>
                <a:latin typeface="Palatino Linotype" panose="02040502050505030304" pitchFamily="18" charset="0"/>
              </a:rPr>
              <a:t>OBJECTIVE:</a:t>
            </a:r>
          </a:p>
        </p:txBody>
      </p:sp>
      <p:sp>
        <p:nvSpPr>
          <p:cNvPr id="3" name="Content Placeholder 2">
            <a:extLst>
              <a:ext uri="{FF2B5EF4-FFF2-40B4-BE49-F238E27FC236}">
                <a16:creationId xmlns:a16="http://schemas.microsoft.com/office/drawing/2014/main" id="{D37E40DF-BCB6-4480-8B76-0B99F8367EAB}"/>
              </a:ext>
            </a:extLst>
          </p:cNvPr>
          <p:cNvSpPr>
            <a:spLocks noGrp="1"/>
          </p:cNvSpPr>
          <p:nvPr>
            <p:ph idx="1"/>
          </p:nvPr>
        </p:nvSpPr>
        <p:spPr>
          <a:xfrm>
            <a:off x="594804" y="2438399"/>
            <a:ext cx="11109467" cy="4042299"/>
          </a:xfrm>
        </p:spPr>
        <p:txBody>
          <a:bodyPr>
            <a:noAutofit/>
          </a:bodyPr>
          <a:lstStyle/>
          <a:p>
            <a:pPr>
              <a:buFont typeface="Wingdings" panose="05000000000000000000" pitchFamily="2" charset="2"/>
              <a:buChar char="q"/>
            </a:pPr>
            <a:r>
              <a:rPr lang="en-US" b="0" i="0" dirty="0">
                <a:effectLst/>
                <a:latin typeface="Palatino Linotype" panose="02040502050505030304" pitchFamily="18" charset="0"/>
              </a:rPr>
              <a:t>This project aim is to develop a prototype of Reverse Vending Machine (Smart Recycle and Reward Bin). This prototype enables the user to recycle plastic bottles, beverage containers and gets reward points. Through image processing , the container material is recognized and it is then dropped into respective bins with the help of servo motors. In return, reward points are credited into stored value card (RFID) according to items recycled. </a:t>
            </a:r>
          </a:p>
          <a:p>
            <a:pPr>
              <a:buFont typeface="Wingdings" panose="05000000000000000000" pitchFamily="2" charset="2"/>
              <a:buChar char="q"/>
            </a:pPr>
            <a:r>
              <a:rPr lang="en-US" b="0" i="0" dirty="0">
                <a:effectLst/>
                <a:latin typeface="Palatino Linotype" panose="02040502050505030304" pitchFamily="18" charset="0"/>
              </a:rPr>
              <a:t>The objectives of the project are: </a:t>
            </a:r>
          </a:p>
          <a:p>
            <a:pPr marL="457200" indent="-457200">
              <a:buFont typeface="+mj-lt"/>
              <a:buAutoNum type="arabicPeriod"/>
            </a:pPr>
            <a:r>
              <a:rPr lang="en-US" b="0" i="0" dirty="0">
                <a:effectLst/>
                <a:latin typeface="Palatino Linotype" panose="02040502050505030304" pitchFamily="18" charset="0"/>
              </a:rPr>
              <a:t>To implement RFID contactless smartcard as the electronic reward system. </a:t>
            </a:r>
          </a:p>
          <a:p>
            <a:pPr marL="457200" indent="-457200">
              <a:buFont typeface="+mj-lt"/>
              <a:buAutoNum type="arabicPeriod"/>
            </a:pPr>
            <a:r>
              <a:rPr lang="en-US" b="0" i="0" dirty="0">
                <a:effectLst/>
                <a:latin typeface="Palatino Linotype" panose="02040502050505030304" pitchFamily="18" charset="0"/>
              </a:rPr>
              <a:t>To implement a user friendly interface and display system. </a:t>
            </a:r>
          </a:p>
          <a:p>
            <a:pPr marL="457200" indent="-457200">
              <a:buFont typeface="+mj-lt"/>
              <a:buAutoNum type="arabicPeriod"/>
            </a:pPr>
            <a:r>
              <a:rPr lang="en-US" b="0" i="0" dirty="0">
                <a:effectLst/>
                <a:latin typeface="Palatino Linotype" panose="02040502050505030304" pitchFamily="18" charset="0"/>
              </a:rPr>
              <a:t>To create a database for authorized personnel to keep track of recycling activities, undertake remote problem solving and error checking. </a:t>
            </a:r>
            <a:endParaRPr lang="en-US" dirty="0">
              <a:latin typeface="Palatino Linotype" panose="02040502050505030304" pitchFamily="18" charset="0"/>
            </a:endParaRPr>
          </a:p>
        </p:txBody>
      </p:sp>
    </p:spTree>
    <p:extLst>
      <p:ext uri="{BB962C8B-B14F-4D97-AF65-F5344CB8AC3E}">
        <p14:creationId xmlns:p14="http://schemas.microsoft.com/office/powerpoint/2010/main" val="2916630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BD384-E8C1-4229-8AAC-26AED90BE3F8}"/>
              </a:ext>
            </a:extLst>
          </p:cNvPr>
          <p:cNvSpPr>
            <a:spLocks noGrp="1"/>
          </p:cNvSpPr>
          <p:nvPr>
            <p:ph type="title"/>
          </p:nvPr>
        </p:nvSpPr>
        <p:spPr>
          <a:xfrm>
            <a:off x="674914" y="1404257"/>
            <a:ext cx="11029357" cy="724804"/>
          </a:xfrm>
        </p:spPr>
        <p:txBody>
          <a:bodyPr>
            <a:normAutofit fontScale="90000"/>
          </a:bodyPr>
          <a:lstStyle/>
          <a:p>
            <a:r>
              <a:rPr lang="en-US" b="1" dirty="0">
                <a:solidFill>
                  <a:schemeClr val="accent2">
                    <a:lumMod val="75000"/>
                  </a:schemeClr>
                </a:solidFill>
                <a:latin typeface="Palatino Linotype" panose="02040502050505030304" pitchFamily="18" charset="0"/>
              </a:rPr>
              <a:t>PROBLEM STATEMENT:</a:t>
            </a:r>
          </a:p>
        </p:txBody>
      </p:sp>
      <p:sp>
        <p:nvSpPr>
          <p:cNvPr id="3" name="Content Placeholder 2">
            <a:extLst>
              <a:ext uri="{FF2B5EF4-FFF2-40B4-BE49-F238E27FC236}">
                <a16:creationId xmlns:a16="http://schemas.microsoft.com/office/drawing/2014/main" id="{E6BBB578-CB24-4B7F-915E-3279B7ED409B}"/>
              </a:ext>
            </a:extLst>
          </p:cNvPr>
          <p:cNvSpPr>
            <a:spLocks noGrp="1"/>
          </p:cNvSpPr>
          <p:nvPr>
            <p:ph idx="1"/>
          </p:nvPr>
        </p:nvSpPr>
        <p:spPr>
          <a:xfrm>
            <a:off x="674914" y="2438399"/>
            <a:ext cx="11029357" cy="4143375"/>
          </a:xfrm>
        </p:spPr>
        <p:txBody>
          <a:bodyPr>
            <a:noAutofit/>
          </a:bodyPr>
          <a:lstStyle/>
          <a:p>
            <a:pPr>
              <a:buFont typeface="Wingdings" panose="05000000000000000000" pitchFamily="2" charset="2"/>
              <a:buChar char="q"/>
            </a:pPr>
            <a:r>
              <a:rPr lang="en-US" sz="2200" dirty="0">
                <a:latin typeface="Palatino Linotype" panose="02040502050505030304" pitchFamily="18" charset="0"/>
              </a:rPr>
              <a:t>The consumption and disposal of single-use plastic bottles (SPBs) is a global, national, and campus issue. Despite being attractive to manufacturers and consumers as a cheap, resealable alternative to glass or aluminum, SPBs have extremely detrimental effects on people and the environment. As a petrochemical product made from crude oil, plastic can take from 450 to 1,000 years to decompose, all the while taking up valuable space in landfills and in our oceans. At the current rate of production and consumption, there will be more plastic in the ocean than fish by 2050 . In addition, plastics can be challenging to recycle, and capabilities to do so differ by locality and thus can be difficult for consumers to monitor.</a:t>
            </a:r>
          </a:p>
        </p:txBody>
      </p:sp>
    </p:spTree>
    <p:extLst>
      <p:ext uri="{BB962C8B-B14F-4D97-AF65-F5344CB8AC3E}">
        <p14:creationId xmlns:p14="http://schemas.microsoft.com/office/powerpoint/2010/main" val="2170332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5">
            <a:extLst>
              <a:ext uri="{FF2B5EF4-FFF2-40B4-BE49-F238E27FC236}">
                <a16:creationId xmlns:a16="http://schemas.microsoft.com/office/drawing/2014/main" id="{5030247B-2671-48F0-A90F-EB3DCC17F4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935" y="309755"/>
            <a:ext cx="10184130" cy="6238489"/>
          </a:xfrm>
          <a:prstGeom prst="rect">
            <a:avLst/>
          </a:prstGeom>
        </p:spPr>
      </p:pic>
    </p:spTree>
    <p:extLst>
      <p:ext uri="{BB962C8B-B14F-4D97-AF65-F5344CB8AC3E}">
        <p14:creationId xmlns:p14="http://schemas.microsoft.com/office/powerpoint/2010/main" val="4120874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5">
            <a:extLst>
              <a:ext uri="{FF2B5EF4-FFF2-40B4-BE49-F238E27FC236}">
                <a16:creationId xmlns:a16="http://schemas.microsoft.com/office/drawing/2014/main" id="{670A082D-23FC-40B4-A61F-8DC8713468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 y="304263"/>
            <a:ext cx="11555730" cy="6242457"/>
          </a:xfrm>
          <a:prstGeom prst="rect">
            <a:avLst/>
          </a:prstGeom>
        </p:spPr>
      </p:pic>
    </p:spTree>
    <p:extLst>
      <p:ext uri="{BB962C8B-B14F-4D97-AF65-F5344CB8AC3E}">
        <p14:creationId xmlns:p14="http://schemas.microsoft.com/office/powerpoint/2010/main" val="41443764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26072-C784-4D2B-824C-A32411A78F57}"/>
              </a:ext>
            </a:extLst>
          </p:cNvPr>
          <p:cNvSpPr>
            <a:spLocks noGrp="1"/>
          </p:cNvSpPr>
          <p:nvPr>
            <p:ph type="title"/>
          </p:nvPr>
        </p:nvSpPr>
        <p:spPr>
          <a:xfrm>
            <a:off x="523875" y="1314449"/>
            <a:ext cx="9978408" cy="619125"/>
          </a:xfrm>
        </p:spPr>
        <p:txBody>
          <a:bodyPr>
            <a:normAutofit fontScale="90000"/>
          </a:bodyPr>
          <a:lstStyle/>
          <a:p>
            <a:r>
              <a:rPr lang="en-US" b="1" dirty="0">
                <a:solidFill>
                  <a:schemeClr val="accent2">
                    <a:lumMod val="75000"/>
                  </a:schemeClr>
                </a:solidFill>
                <a:latin typeface="Palatino Linotype" panose="02040502050505030304" pitchFamily="18" charset="0"/>
              </a:rPr>
              <a:t>METHODOLOGY:</a:t>
            </a:r>
            <a:br>
              <a:rPr lang="en-US" b="1" dirty="0"/>
            </a:br>
            <a:endParaRPr lang="en-IN" b="1" dirty="0"/>
          </a:p>
        </p:txBody>
      </p:sp>
      <p:sp>
        <p:nvSpPr>
          <p:cNvPr id="3" name="Content Placeholder 2">
            <a:extLst>
              <a:ext uri="{FF2B5EF4-FFF2-40B4-BE49-F238E27FC236}">
                <a16:creationId xmlns:a16="http://schemas.microsoft.com/office/drawing/2014/main" id="{0F3452F2-A219-4BA7-954D-59692A878A9B}"/>
              </a:ext>
            </a:extLst>
          </p:cNvPr>
          <p:cNvSpPr>
            <a:spLocks noGrp="1"/>
          </p:cNvSpPr>
          <p:nvPr>
            <p:ph idx="1"/>
          </p:nvPr>
        </p:nvSpPr>
        <p:spPr>
          <a:xfrm>
            <a:off x="221941" y="2295525"/>
            <a:ext cx="11683013" cy="4371605"/>
          </a:xfrm>
        </p:spPr>
        <p:txBody>
          <a:bodyPr>
            <a:normAutofit/>
          </a:bodyPr>
          <a:lstStyle/>
          <a:p>
            <a:pPr>
              <a:buFont typeface="Wingdings" panose="05000000000000000000" pitchFamily="2" charset="2"/>
              <a:buChar char="q"/>
            </a:pPr>
            <a:r>
              <a:rPr lang="en-US" sz="2200" dirty="0">
                <a:latin typeface="Palatino Linotype" panose="02040502050505030304" pitchFamily="18" charset="0"/>
              </a:rPr>
              <a:t>This project can be advantageous at various locations not limited to railway stations, bus stands or shopping malls. The huge amount of plastic bottle wasted which is dumped on these public places can be easily collected if such machines are installed at these places.</a:t>
            </a:r>
            <a:endParaRPr lang="en-US" sz="2200" b="0" i="0" dirty="0">
              <a:effectLst/>
              <a:latin typeface="Palatino Linotype" panose="02040502050505030304" pitchFamily="18" charset="0"/>
            </a:endParaRPr>
          </a:p>
          <a:p>
            <a:pPr>
              <a:buFont typeface="Wingdings" panose="05000000000000000000" pitchFamily="2" charset="2"/>
              <a:buChar char="q"/>
            </a:pPr>
            <a:r>
              <a:rPr lang="en-US" sz="2200" b="0" i="0" dirty="0">
                <a:effectLst/>
                <a:latin typeface="Palatino Linotype" panose="02040502050505030304" pitchFamily="18" charset="0"/>
              </a:rPr>
              <a:t>This is a device that accepts used plastic containers and returns money to the user.</a:t>
            </a:r>
          </a:p>
          <a:p>
            <a:pPr algn="l">
              <a:buFont typeface="Wingdings" panose="05000000000000000000" pitchFamily="2" charset="2"/>
              <a:buChar char="q"/>
            </a:pPr>
            <a:r>
              <a:rPr lang="en-US" sz="2200" b="0" i="0" dirty="0">
                <a:effectLst/>
                <a:latin typeface="Palatino Linotype" panose="02040502050505030304" pitchFamily="18" charset="0"/>
              </a:rPr>
              <a:t>The basic operations involve steps where the recycler places the empty bottle/can into the receiving aperture,</a:t>
            </a:r>
            <a:r>
              <a:rPr lang="en-US" sz="2200" dirty="0">
                <a:latin typeface="Palatino Linotype" panose="02040502050505030304" pitchFamily="18" charset="0"/>
              </a:rPr>
              <a:t> </a:t>
            </a:r>
            <a:r>
              <a:rPr lang="en-US" sz="2200" b="0" i="0" dirty="0">
                <a:effectLst/>
                <a:latin typeface="Palatino Linotype" panose="02040502050505030304" pitchFamily="18" charset="0"/>
              </a:rPr>
              <a:t>the horizontal in-feed system allows the user to insert containers one at a time. The bottle/can is then automatically scanned. </a:t>
            </a:r>
          </a:p>
          <a:p>
            <a:pPr algn="l">
              <a:buFont typeface="Wingdings" panose="05000000000000000000" pitchFamily="2" charset="2"/>
              <a:buChar char="q"/>
            </a:pPr>
            <a:r>
              <a:rPr lang="en-US" sz="2200" b="0" i="0" dirty="0">
                <a:effectLst/>
                <a:latin typeface="Palatino Linotype" panose="02040502050505030304" pitchFamily="18" charset="0"/>
              </a:rPr>
              <a:t>As for the reward system, it distributes valuable tokens, like coins or coupons, when beverage containers are recycled</a:t>
            </a:r>
            <a:r>
              <a:rPr lang="en-US" sz="2600" b="0" i="0" dirty="0">
                <a:effectLst/>
                <a:latin typeface="Palatino Linotype" panose="02040502050505030304" pitchFamily="18" charset="0"/>
              </a:rPr>
              <a:t>. </a:t>
            </a:r>
          </a:p>
          <a:p>
            <a:pPr algn="l"/>
            <a:endParaRPr lang="en-US" b="0" i="0" dirty="0">
              <a:solidFill>
                <a:srgbClr val="000000"/>
              </a:solidFill>
              <a:effectLst/>
              <a:latin typeface="typonine sans regular"/>
            </a:endParaRPr>
          </a:p>
          <a:p>
            <a:endParaRPr lang="en-IN" dirty="0"/>
          </a:p>
        </p:txBody>
      </p:sp>
    </p:spTree>
    <p:extLst>
      <p:ext uri="{BB962C8B-B14F-4D97-AF65-F5344CB8AC3E}">
        <p14:creationId xmlns:p14="http://schemas.microsoft.com/office/powerpoint/2010/main" val="205245310"/>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Feathered</Template>
  <TotalTime>1645</TotalTime>
  <Words>1786</Words>
  <Application>Microsoft Office PowerPoint</Application>
  <PresentationFormat>Widescreen</PresentationFormat>
  <Paragraphs>129</Paragraphs>
  <Slides>26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Calibri</vt:lpstr>
      <vt:lpstr>Century Schoolbook</vt:lpstr>
      <vt:lpstr>Corbel</vt:lpstr>
      <vt:lpstr>Palatino Linotype</vt:lpstr>
      <vt:lpstr>typonine sans regular</vt:lpstr>
      <vt:lpstr>Wingdings</vt:lpstr>
      <vt:lpstr>Wingdings 3</vt:lpstr>
      <vt:lpstr>Feathered</vt:lpstr>
      <vt:lpstr>PowerPoint Presentation</vt:lpstr>
      <vt:lpstr>CONTENTS:</vt:lpstr>
      <vt:lpstr>INTRODUCTION:   </vt:lpstr>
      <vt:lpstr>PowerPoint Presentation</vt:lpstr>
      <vt:lpstr>OBJECTIVE:</vt:lpstr>
      <vt:lpstr>PROBLEM STATEMENT:</vt:lpstr>
      <vt:lpstr>PowerPoint Presentation</vt:lpstr>
      <vt:lpstr>PowerPoint Presentation</vt:lpstr>
      <vt:lpstr>METHODOLOGY: </vt:lpstr>
      <vt:lpstr>PowerPoint Presentation</vt:lpstr>
      <vt:lpstr>PowerPoint Presentation</vt:lpstr>
      <vt:lpstr>PowerPoint Presentation</vt:lpstr>
      <vt:lpstr>RFID: RADIO FREQUENCY IDENTIFICATION: </vt:lpstr>
      <vt:lpstr>WEB CAMERA:</vt:lpstr>
      <vt:lpstr>ARDUINO UNO: </vt:lpstr>
      <vt:lpstr>SERVO MOTOR: </vt:lpstr>
      <vt:lpstr>I2C MODULE &amp; LCD DISPLAY: </vt:lpstr>
      <vt:lpstr>PowerPoint Presentation</vt:lpstr>
      <vt:lpstr>PowerPoint Presentation</vt:lpstr>
      <vt:lpstr>PowerPoint Presentation</vt:lpstr>
      <vt:lpstr>RESULT:</vt:lpstr>
      <vt:lpstr>CONCLUSION:</vt:lpstr>
      <vt:lpstr>PowerPoint Presentation</vt:lpstr>
      <vt:lpstr>FUTURE ENHANCEMENT:</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Akshay</dc:creator>
  <cp:lastModifiedBy>falak khan</cp:lastModifiedBy>
  <cp:revision>128</cp:revision>
  <dcterms:created xsi:type="dcterms:W3CDTF">2020-12-16T03:52:54Z</dcterms:created>
  <dcterms:modified xsi:type="dcterms:W3CDTF">2021-06-26T16:37:24Z</dcterms:modified>
</cp:coreProperties>
</file>